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9" r:id="rId4"/>
    <p:sldId id="258" r:id="rId5"/>
    <p:sldId id="263" r:id="rId6"/>
    <p:sldId id="262" r:id="rId7"/>
    <p:sldId id="261" r:id="rId8"/>
    <p:sldId id="282" r:id="rId9"/>
    <p:sldId id="283" r:id="rId10"/>
    <p:sldId id="272" r:id="rId11"/>
    <p:sldId id="281" r:id="rId12"/>
    <p:sldId id="270" r:id="rId13"/>
    <p:sldId id="274" r:id="rId14"/>
    <p:sldId id="277" r:id="rId15"/>
    <p:sldId id="271" r:id="rId16"/>
    <p:sldId id="275" r:id="rId17"/>
    <p:sldId id="276" r:id="rId18"/>
    <p:sldId id="278" r:id="rId19"/>
    <p:sldId id="279" r:id="rId20"/>
    <p:sldId id="273" r:id="rId21"/>
    <p:sldId id="285" r:id="rId22"/>
    <p:sldId id="284"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88" d="100"/>
          <a:sy n="88" d="100"/>
        </p:scale>
        <p:origin x="403"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7070C-7C0E-4AE4-9AD2-64D066E7B4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99EAD04-04B8-45F5-ABCE-845ED3827F98}">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smtClean="0"/>
            <a:t>Audience</a:t>
          </a:r>
          <a:endParaRPr lang="en-US" dirty="0"/>
        </a:p>
      </dgm:t>
    </dgm:pt>
    <dgm:pt modelId="{920EF0F0-90AC-404C-A857-939BC43BCA22}" type="parTrans" cxnId="{B26F09FD-1685-450D-B2A9-66A286899C8F}">
      <dgm:prSet/>
      <dgm:spPr/>
      <dgm:t>
        <a:bodyPr/>
        <a:lstStyle/>
        <a:p>
          <a:endParaRPr lang="en-US"/>
        </a:p>
      </dgm:t>
    </dgm:pt>
    <dgm:pt modelId="{AEF2C5F5-AC0B-4E9B-B39E-3CCFC87038FF}" type="sibTrans" cxnId="{B26F09FD-1685-450D-B2A9-66A286899C8F}">
      <dgm:prSet/>
      <dgm:spPr/>
      <dgm:t>
        <a:bodyPr/>
        <a:lstStyle/>
        <a:p>
          <a:endParaRPr lang="en-US"/>
        </a:p>
      </dgm:t>
    </dgm:pt>
    <dgm:pt modelId="{33543CD7-B3B9-4354-8FD6-CDC8A0F0F287}">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t>Purpose</a:t>
          </a:r>
          <a:endParaRPr lang="en-US" dirty="0"/>
        </a:p>
      </dgm:t>
    </dgm:pt>
    <dgm:pt modelId="{CD83A48F-7025-4FA7-BE4D-5E1400D800CE}" type="parTrans" cxnId="{89B386AC-6470-4878-8D5E-825212877C68}">
      <dgm:prSet/>
      <dgm:spPr/>
      <dgm:t>
        <a:bodyPr/>
        <a:lstStyle/>
        <a:p>
          <a:endParaRPr lang="en-US"/>
        </a:p>
      </dgm:t>
    </dgm:pt>
    <dgm:pt modelId="{FD420203-9545-4D3E-9D02-D50E1529A371}" type="sibTrans" cxnId="{89B386AC-6470-4878-8D5E-825212877C68}">
      <dgm:prSet/>
      <dgm:spPr/>
      <dgm:t>
        <a:bodyPr/>
        <a:lstStyle/>
        <a:p>
          <a:endParaRPr lang="en-US"/>
        </a:p>
      </dgm:t>
    </dgm:pt>
    <dgm:pt modelId="{BC5635F3-A370-43D8-A7A3-A4B81C85C269}">
      <dgm:prSet phldrT="[Text]"/>
      <dgm:spPr/>
      <dgm:t>
        <a:bodyPr/>
        <a:lstStyle/>
        <a:p>
          <a:r>
            <a:rPr lang="en-US" dirty="0" smtClean="0"/>
            <a:t>Strategy</a:t>
          </a:r>
          <a:endParaRPr lang="en-US" dirty="0"/>
        </a:p>
      </dgm:t>
    </dgm:pt>
    <dgm:pt modelId="{2723FA67-6D42-4E6F-9100-F5517B62D929}" type="parTrans" cxnId="{2ADB6255-A6EF-4DAA-992A-A086B127F7CF}">
      <dgm:prSet/>
      <dgm:spPr/>
      <dgm:t>
        <a:bodyPr/>
        <a:lstStyle/>
        <a:p>
          <a:endParaRPr lang="en-US"/>
        </a:p>
      </dgm:t>
    </dgm:pt>
    <dgm:pt modelId="{36B790A9-A81C-4EF1-BE21-7B4AF913230F}" type="sibTrans" cxnId="{2ADB6255-A6EF-4DAA-992A-A086B127F7CF}">
      <dgm:prSet/>
      <dgm:spPr/>
      <dgm:t>
        <a:bodyPr/>
        <a:lstStyle/>
        <a:p>
          <a:endParaRPr lang="en-US"/>
        </a:p>
      </dgm:t>
    </dgm:pt>
    <dgm:pt modelId="{51557A54-D3AE-4858-A6F0-BC32B4EBA1BB}" type="pres">
      <dgm:prSet presAssocID="{1A27070C-7C0E-4AE4-9AD2-64D066E7B442}" presName="linear" presStyleCnt="0">
        <dgm:presLayoutVars>
          <dgm:dir/>
          <dgm:animLvl val="lvl"/>
          <dgm:resizeHandles val="exact"/>
        </dgm:presLayoutVars>
      </dgm:prSet>
      <dgm:spPr/>
      <dgm:t>
        <a:bodyPr/>
        <a:lstStyle/>
        <a:p>
          <a:endParaRPr lang="en-US"/>
        </a:p>
      </dgm:t>
    </dgm:pt>
    <dgm:pt modelId="{BC65CDB6-42AB-42D6-BEE5-DA4355E129B2}" type="pres">
      <dgm:prSet presAssocID="{299EAD04-04B8-45F5-ABCE-845ED3827F98}" presName="parentLin" presStyleCnt="0"/>
      <dgm:spPr/>
    </dgm:pt>
    <dgm:pt modelId="{D0C0D40F-5D65-4E9A-B000-137AD2E02BFC}" type="pres">
      <dgm:prSet presAssocID="{299EAD04-04B8-45F5-ABCE-845ED3827F98}" presName="parentLeftMargin" presStyleLbl="node1" presStyleIdx="0" presStyleCnt="3"/>
      <dgm:spPr/>
      <dgm:t>
        <a:bodyPr/>
        <a:lstStyle/>
        <a:p>
          <a:endParaRPr lang="en-US"/>
        </a:p>
      </dgm:t>
    </dgm:pt>
    <dgm:pt modelId="{059EFBD1-0FCE-4EAD-BC44-060FD521D75D}" type="pres">
      <dgm:prSet presAssocID="{299EAD04-04B8-45F5-ABCE-845ED3827F98}" presName="parentText" presStyleLbl="node1" presStyleIdx="0" presStyleCnt="3">
        <dgm:presLayoutVars>
          <dgm:chMax val="0"/>
          <dgm:bulletEnabled val="1"/>
        </dgm:presLayoutVars>
      </dgm:prSet>
      <dgm:spPr/>
      <dgm:t>
        <a:bodyPr/>
        <a:lstStyle/>
        <a:p>
          <a:endParaRPr lang="en-US"/>
        </a:p>
      </dgm:t>
    </dgm:pt>
    <dgm:pt modelId="{1CCA27F0-71D6-4EF0-8EFF-133DCF86F457}" type="pres">
      <dgm:prSet presAssocID="{299EAD04-04B8-45F5-ABCE-845ED3827F98}" presName="negativeSpace" presStyleCnt="0"/>
      <dgm:spPr/>
    </dgm:pt>
    <dgm:pt modelId="{4A2F701A-5BD3-4D6F-8957-57612FEA4A48}" type="pres">
      <dgm:prSet presAssocID="{299EAD04-04B8-45F5-ABCE-845ED3827F98}" presName="childText" presStyleLbl="conFgAcc1" presStyleIdx="0" presStyleCnt="3">
        <dgm:presLayoutVars>
          <dgm:bulletEnabled val="1"/>
        </dgm:presLayoutVars>
      </dgm:prSet>
      <dgm:spPr/>
    </dgm:pt>
    <dgm:pt modelId="{A72F8FBE-C7AC-4EF7-9290-561AEBCA0973}" type="pres">
      <dgm:prSet presAssocID="{AEF2C5F5-AC0B-4E9B-B39E-3CCFC87038FF}" presName="spaceBetweenRectangles" presStyleCnt="0"/>
      <dgm:spPr/>
    </dgm:pt>
    <dgm:pt modelId="{66EB11E5-FD31-4BA4-AB22-7049DEF5D5BD}" type="pres">
      <dgm:prSet presAssocID="{33543CD7-B3B9-4354-8FD6-CDC8A0F0F287}" presName="parentLin" presStyleCnt="0"/>
      <dgm:spPr/>
    </dgm:pt>
    <dgm:pt modelId="{3B71592C-9EE1-43CF-85DF-5375964FE1B7}" type="pres">
      <dgm:prSet presAssocID="{33543CD7-B3B9-4354-8FD6-CDC8A0F0F287}" presName="parentLeftMargin" presStyleLbl="node1" presStyleIdx="0" presStyleCnt="3"/>
      <dgm:spPr/>
      <dgm:t>
        <a:bodyPr/>
        <a:lstStyle/>
        <a:p>
          <a:endParaRPr lang="en-US"/>
        </a:p>
      </dgm:t>
    </dgm:pt>
    <dgm:pt modelId="{9B072668-252C-416A-9BE4-50118BA8C088}" type="pres">
      <dgm:prSet presAssocID="{33543CD7-B3B9-4354-8FD6-CDC8A0F0F287}" presName="parentText" presStyleLbl="node1" presStyleIdx="1" presStyleCnt="3">
        <dgm:presLayoutVars>
          <dgm:chMax val="0"/>
          <dgm:bulletEnabled val="1"/>
        </dgm:presLayoutVars>
      </dgm:prSet>
      <dgm:spPr/>
      <dgm:t>
        <a:bodyPr/>
        <a:lstStyle/>
        <a:p>
          <a:endParaRPr lang="en-US"/>
        </a:p>
      </dgm:t>
    </dgm:pt>
    <dgm:pt modelId="{D1DB6626-5299-4A02-B7C4-CEA06ACA1E69}" type="pres">
      <dgm:prSet presAssocID="{33543CD7-B3B9-4354-8FD6-CDC8A0F0F287}" presName="negativeSpace" presStyleCnt="0"/>
      <dgm:spPr/>
    </dgm:pt>
    <dgm:pt modelId="{845E5103-E2E8-477A-A2C7-613064F200ED}" type="pres">
      <dgm:prSet presAssocID="{33543CD7-B3B9-4354-8FD6-CDC8A0F0F287}" presName="childText" presStyleLbl="conFgAcc1" presStyleIdx="1" presStyleCnt="3">
        <dgm:presLayoutVars>
          <dgm:bulletEnabled val="1"/>
        </dgm:presLayoutVars>
      </dgm:prSet>
      <dgm:spPr/>
    </dgm:pt>
    <dgm:pt modelId="{A92AAC06-D7E1-408D-8C30-E4A2617B2E7A}" type="pres">
      <dgm:prSet presAssocID="{FD420203-9545-4D3E-9D02-D50E1529A371}" presName="spaceBetweenRectangles" presStyleCnt="0"/>
      <dgm:spPr/>
    </dgm:pt>
    <dgm:pt modelId="{96586328-4BCD-4CE6-A4CD-A7E2C6432F05}" type="pres">
      <dgm:prSet presAssocID="{BC5635F3-A370-43D8-A7A3-A4B81C85C269}" presName="parentLin" presStyleCnt="0"/>
      <dgm:spPr/>
    </dgm:pt>
    <dgm:pt modelId="{D00154E0-E4E7-4A52-8351-AC1376A57C36}" type="pres">
      <dgm:prSet presAssocID="{BC5635F3-A370-43D8-A7A3-A4B81C85C269}" presName="parentLeftMargin" presStyleLbl="node1" presStyleIdx="1" presStyleCnt="3"/>
      <dgm:spPr/>
      <dgm:t>
        <a:bodyPr/>
        <a:lstStyle/>
        <a:p>
          <a:endParaRPr lang="en-US"/>
        </a:p>
      </dgm:t>
    </dgm:pt>
    <dgm:pt modelId="{A3A03632-0309-4AA2-A11A-BF7EA29D5584}" type="pres">
      <dgm:prSet presAssocID="{BC5635F3-A370-43D8-A7A3-A4B81C85C269}" presName="parentText" presStyleLbl="node1" presStyleIdx="2" presStyleCnt="3">
        <dgm:presLayoutVars>
          <dgm:chMax val="0"/>
          <dgm:bulletEnabled val="1"/>
        </dgm:presLayoutVars>
      </dgm:prSet>
      <dgm:spPr/>
      <dgm:t>
        <a:bodyPr/>
        <a:lstStyle/>
        <a:p>
          <a:endParaRPr lang="en-US"/>
        </a:p>
      </dgm:t>
    </dgm:pt>
    <dgm:pt modelId="{C265CA3F-95DE-46F1-A9D3-A2EBAB155553}" type="pres">
      <dgm:prSet presAssocID="{BC5635F3-A370-43D8-A7A3-A4B81C85C269}" presName="negativeSpace" presStyleCnt="0"/>
      <dgm:spPr/>
    </dgm:pt>
    <dgm:pt modelId="{EE173944-D028-4A34-824F-EC883FE3A525}" type="pres">
      <dgm:prSet presAssocID="{BC5635F3-A370-43D8-A7A3-A4B81C85C269}" presName="childText" presStyleLbl="conFgAcc1" presStyleIdx="2" presStyleCnt="3">
        <dgm:presLayoutVars>
          <dgm:bulletEnabled val="1"/>
        </dgm:presLayoutVars>
      </dgm:prSet>
      <dgm:spPr/>
    </dgm:pt>
  </dgm:ptLst>
  <dgm:cxnLst>
    <dgm:cxn modelId="{B5E52BC4-CE1D-4B14-A8A1-9DEF82F1F307}" type="presOf" srcId="{1A27070C-7C0E-4AE4-9AD2-64D066E7B442}" destId="{51557A54-D3AE-4858-A6F0-BC32B4EBA1BB}" srcOrd="0" destOrd="0" presId="urn:microsoft.com/office/officeart/2005/8/layout/list1"/>
    <dgm:cxn modelId="{C46C4809-30DE-4366-A727-30F44C6ECEE5}" type="presOf" srcId="{299EAD04-04B8-45F5-ABCE-845ED3827F98}" destId="{D0C0D40F-5D65-4E9A-B000-137AD2E02BFC}" srcOrd="0" destOrd="0" presId="urn:microsoft.com/office/officeart/2005/8/layout/list1"/>
    <dgm:cxn modelId="{F9F7BB6E-531B-4671-A129-5FA3ACAD5445}" type="presOf" srcId="{33543CD7-B3B9-4354-8FD6-CDC8A0F0F287}" destId="{9B072668-252C-416A-9BE4-50118BA8C088}" srcOrd="1" destOrd="0" presId="urn:microsoft.com/office/officeart/2005/8/layout/list1"/>
    <dgm:cxn modelId="{C0202AE1-6B31-47AD-AF40-DBCD50092C4E}" type="presOf" srcId="{299EAD04-04B8-45F5-ABCE-845ED3827F98}" destId="{059EFBD1-0FCE-4EAD-BC44-060FD521D75D}" srcOrd="1" destOrd="0" presId="urn:microsoft.com/office/officeart/2005/8/layout/list1"/>
    <dgm:cxn modelId="{B26F09FD-1685-450D-B2A9-66A286899C8F}" srcId="{1A27070C-7C0E-4AE4-9AD2-64D066E7B442}" destId="{299EAD04-04B8-45F5-ABCE-845ED3827F98}" srcOrd="0" destOrd="0" parTransId="{920EF0F0-90AC-404C-A857-939BC43BCA22}" sibTransId="{AEF2C5F5-AC0B-4E9B-B39E-3CCFC87038FF}"/>
    <dgm:cxn modelId="{7EE69A7C-4DA7-4595-ADEB-40186D58E34C}" type="presOf" srcId="{BC5635F3-A370-43D8-A7A3-A4B81C85C269}" destId="{D00154E0-E4E7-4A52-8351-AC1376A57C36}" srcOrd="0" destOrd="0" presId="urn:microsoft.com/office/officeart/2005/8/layout/list1"/>
    <dgm:cxn modelId="{EB2085F3-DB95-4D14-9192-1963469F0864}" type="presOf" srcId="{33543CD7-B3B9-4354-8FD6-CDC8A0F0F287}" destId="{3B71592C-9EE1-43CF-85DF-5375964FE1B7}" srcOrd="0" destOrd="0" presId="urn:microsoft.com/office/officeart/2005/8/layout/list1"/>
    <dgm:cxn modelId="{89B386AC-6470-4878-8D5E-825212877C68}" srcId="{1A27070C-7C0E-4AE4-9AD2-64D066E7B442}" destId="{33543CD7-B3B9-4354-8FD6-CDC8A0F0F287}" srcOrd="1" destOrd="0" parTransId="{CD83A48F-7025-4FA7-BE4D-5E1400D800CE}" sibTransId="{FD420203-9545-4D3E-9D02-D50E1529A371}"/>
    <dgm:cxn modelId="{C5038037-0FC4-4B5B-8435-933DBCFB426F}" type="presOf" srcId="{BC5635F3-A370-43D8-A7A3-A4B81C85C269}" destId="{A3A03632-0309-4AA2-A11A-BF7EA29D5584}" srcOrd="1" destOrd="0" presId="urn:microsoft.com/office/officeart/2005/8/layout/list1"/>
    <dgm:cxn modelId="{2ADB6255-A6EF-4DAA-992A-A086B127F7CF}" srcId="{1A27070C-7C0E-4AE4-9AD2-64D066E7B442}" destId="{BC5635F3-A370-43D8-A7A3-A4B81C85C269}" srcOrd="2" destOrd="0" parTransId="{2723FA67-6D42-4E6F-9100-F5517B62D929}" sibTransId="{36B790A9-A81C-4EF1-BE21-7B4AF913230F}"/>
    <dgm:cxn modelId="{A235970A-6063-42D0-AAA3-641CF04EED03}" type="presParOf" srcId="{51557A54-D3AE-4858-A6F0-BC32B4EBA1BB}" destId="{BC65CDB6-42AB-42D6-BEE5-DA4355E129B2}" srcOrd="0" destOrd="0" presId="urn:microsoft.com/office/officeart/2005/8/layout/list1"/>
    <dgm:cxn modelId="{FE98F21E-7964-42DF-85FF-90FACB39DA7D}" type="presParOf" srcId="{BC65CDB6-42AB-42D6-BEE5-DA4355E129B2}" destId="{D0C0D40F-5D65-4E9A-B000-137AD2E02BFC}" srcOrd="0" destOrd="0" presId="urn:microsoft.com/office/officeart/2005/8/layout/list1"/>
    <dgm:cxn modelId="{A8DC103F-B05D-4846-A4EB-80B61DF036BA}" type="presParOf" srcId="{BC65CDB6-42AB-42D6-BEE5-DA4355E129B2}" destId="{059EFBD1-0FCE-4EAD-BC44-060FD521D75D}" srcOrd="1" destOrd="0" presId="urn:microsoft.com/office/officeart/2005/8/layout/list1"/>
    <dgm:cxn modelId="{A12C16CA-61CB-4C5A-8BB0-26D9AB983802}" type="presParOf" srcId="{51557A54-D3AE-4858-A6F0-BC32B4EBA1BB}" destId="{1CCA27F0-71D6-4EF0-8EFF-133DCF86F457}" srcOrd="1" destOrd="0" presId="urn:microsoft.com/office/officeart/2005/8/layout/list1"/>
    <dgm:cxn modelId="{A23D5BF7-EB9B-4233-9180-9B2D4F2E2DF9}" type="presParOf" srcId="{51557A54-D3AE-4858-A6F0-BC32B4EBA1BB}" destId="{4A2F701A-5BD3-4D6F-8957-57612FEA4A48}" srcOrd="2" destOrd="0" presId="urn:microsoft.com/office/officeart/2005/8/layout/list1"/>
    <dgm:cxn modelId="{E8D30B96-F8C1-4BF2-8D1F-1D8E304A10BC}" type="presParOf" srcId="{51557A54-D3AE-4858-A6F0-BC32B4EBA1BB}" destId="{A72F8FBE-C7AC-4EF7-9290-561AEBCA0973}" srcOrd="3" destOrd="0" presId="urn:microsoft.com/office/officeart/2005/8/layout/list1"/>
    <dgm:cxn modelId="{40C2C485-BC5C-469F-8470-A35F0E8EBA21}" type="presParOf" srcId="{51557A54-D3AE-4858-A6F0-BC32B4EBA1BB}" destId="{66EB11E5-FD31-4BA4-AB22-7049DEF5D5BD}" srcOrd="4" destOrd="0" presId="urn:microsoft.com/office/officeart/2005/8/layout/list1"/>
    <dgm:cxn modelId="{2F679178-6339-4D9D-B5E3-C0FEAD725845}" type="presParOf" srcId="{66EB11E5-FD31-4BA4-AB22-7049DEF5D5BD}" destId="{3B71592C-9EE1-43CF-85DF-5375964FE1B7}" srcOrd="0" destOrd="0" presId="urn:microsoft.com/office/officeart/2005/8/layout/list1"/>
    <dgm:cxn modelId="{622B117C-5775-45BC-BCC5-C87D074F5F64}" type="presParOf" srcId="{66EB11E5-FD31-4BA4-AB22-7049DEF5D5BD}" destId="{9B072668-252C-416A-9BE4-50118BA8C088}" srcOrd="1" destOrd="0" presId="urn:microsoft.com/office/officeart/2005/8/layout/list1"/>
    <dgm:cxn modelId="{AE95C832-D158-45E4-92C9-9BCCA2686296}" type="presParOf" srcId="{51557A54-D3AE-4858-A6F0-BC32B4EBA1BB}" destId="{D1DB6626-5299-4A02-B7C4-CEA06ACA1E69}" srcOrd="5" destOrd="0" presId="urn:microsoft.com/office/officeart/2005/8/layout/list1"/>
    <dgm:cxn modelId="{07B1478D-E423-4D4B-9046-C9DABB1D2DE3}" type="presParOf" srcId="{51557A54-D3AE-4858-A6F0-BC32B4EBA1BB}" destId="{845E5103-E2E8-477A-A2C7-613064F200ED}" srcOrd="6" destOrd="0" presId="urn:microsoft.com/office/officeart/2005/8/layout/list1"/>
    <dgm:cxn modelId="{58899A4F-2B18-4133-898C-51A97C4EF489}" type="presParOf" srcId="{51557A54-D3AE-4858-A6F0-BC32B4EBA1BB}" destId="{A92AAC06-D7E1-408D-8C30-E4A2617B2E7A}" srcOrd="7" destOrd="0" presId="urn:microsoft.com/office/officeart/2005/8/layout/list1"/>
    <dgm:cxn modelId="{42F87A74-17B2-402E-82F3-71413CDBE324}" type="presParOf" srcId="{51557A54-D3AE-4858-A6F0-BC32B4EBA1BB}" destId="{96586328-4BCD-4CE6-A4CD-A7E2C6432F05}" srcOrd="8" destOrd="0" presId="urn:microsoft.com/office/officeart/2005/8/layout/list1"/>
    <dgm:cxn modelId="{89B15800-00DF-4630-A4BF-AE547C98132C}" type="presParOf" srcId="{96586328-4BCD-4CE6-A4CD-A7E2C6432F05}" destId="{D00154E0-E4E7-4A52-8351-AC1376A57C36}" srcOrd="0" destOrd="0" presId="urn:microsoft.com/office/officeart/2005/8/layout/list1"/>
    <dgm:cxn modelId="{E88F084C-873F-4155-9877-91EB49B79839}" type="presParOf" srcId="{96586328-4BCD-4CE6-A4CD-A7E2C6432F05}" destId="{A3A03632-0309-4AA2-A11A-BF7EA29D5584}" srcOrd="1" destOrd="0" presId="urn:microsoft.com/office/officeart/2005/8/layout/list1"/>
    <dgm:cxn modelId="{C927C53C-7A16-432F-BA44-6628D73303D0}" type="presParOf" srcId="{51557A54-D3AE-4858-A6F0-BC32B4EBA1BB}" destId="{C265CA3F-95DE-46F1-A9D3-A2EBAB155553}" srcOrd="9" destOrd="0" presId="urn:microsoft.com/office/officeart/2005/8/layout/list1"/>
    <dgm:cxn modelId="{997C018D-B1F4-416E-AF20-3AC16A37EE9E}" type="presParOf" srcId="{51557A54-D3AE-4858-A6F0-BC32B4EBA1BB}" destId="{EE173944-D028-4A34-824F-EC883FE3A5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F701A-5BD3-4D6F-8957-57612FEA4A48}">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EFBD1-0FCE-4EAD-BC44-060FD521D75D}">
      <dsp:nvSpPr>
        <dsp:cNvPr id="0" name=""/>
        <dsp:cNvSpPr/>
      </dsp:nvSpPr>
      <dsp:spPr>
        <a:xfrm>
          <a:off x="525780" y="19448"/>
          <a:ext cx="7360920" cy="974160"/>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en-US" sz="3300" kern="1200" dirty="0" smtClean="0"/>
            <a:t>Audience</a:t>
          </a:r>
          <a:endParaRPr lang="en-US" sz="3300" kern="1200" dirty="0"/>
        </a:p>
      </dsp:txBody>
      <dsp:txXfrm>
        <a:off x="573335" y="67003"/>
        <a:ext cx="7265810" cy="879050"/>
      </dsp:txXfrm>
    </dsp:sp>
    <dsp:sp modelId="{845E5103-E2E8-477A-A2C7-613064F200ED}">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072668-252C-416A-9BE4-50118BA8C088}">
      <dsp:nvSpPr>
        <dsp:cNvPr id="0" name=""/>
        <dsp:cNvSpPr/>
      </dsp:nvSpPr>
      <dsp:spPr>
        <a:xfrm>
          <a:off x="525780" y="1516329"/>
          <a:ext cx="7360920" cy="974160"/>
        </a:xfrm>
        <a:prstGeom prst="round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en-US" sz="3300" kern="1200" dirty="0" smtClean="0"/>
            <a:t>Purpose</a:t>
          </a:r>
          <a:endParaRPr lang="en-US" sz="3300" kern="1200" dirty="0"/>
        </a:p>
      </dsp:txBody>
      <dsp:txXfrm>
        <a:off x="573335" y="1563884"/>
        <a:ext cx="7265810" cy="879050"/>
      </dsp:txXfrm>
    </dsp:sp>
    <dsp:sp modelId="{EE173944-D028-4A34-824F-EC883FE3A525}">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A03632-0309-4AA2-A11A-BF7EA29D5584}">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r>
            <a:rPr lang="en-US" sz="3300" kern="1200" dirty="0" smtClean="0"/>
            <a:t>Strategy</a:t>
          </a:r>
          <a:endParaRPr lang="en-US" sz="3300" kern="1200" dirty="0"/>
        </a:p>
      </dsp:txBody>
      <dsp:txXfrm>
        <a:off x="573335" y="3060764"/>
        <a:ext cx="726581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v-S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3220A7B3-C232-420F-8323-97CE32ACAC4E}" type="datetimeFigureOut">
              <a:rPr lang="sv-SE" smtClean="0"/>
              <a:t>2023-04-03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6350358-1B69-4B3A-81EE-6A2346190CDF}" type="slidenum">
              <a:rPr lang="sv-SE" smtClean="0"/>
              <a:t>‹#›</a:t>
            </a:fld>
            <a:endParaRPr lang="sv-SE"/>
          </a:p>
        </p:txBody>
      </p:sp>
    </p:spTree>
    <p:extLst>
      <p:ext uri="{BB962C8B-B14F-4D97-AF65-F5344CB8AC3E}">
        <p14:creationId xmlns:p14="http://schemas.microsoft.com/office/powerpoint/2010/main" val="11236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3220A7B3-C232-420F-8323-97CE32ACAC4E}" type="datetimeFigureOut">
              <a:rPr lang="sv-SE" smtClean="0"/>
              <a:t>2023-04-03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6350358-1B69-4B3A-81EE-6A2346190CDF}" type="slidenum">
              <a:rPr lang="sv-SE" smtClean="0"/>
              <a:t>‹#›</a:t>
            </a:fld>
            <a:endParaRPr lang="sv-SE"/>
          </a:p>
        </p:txBody>
      </p:sp>
    </p:spTree>
    <p:extLst>
      <p:ext uri="{BB962C8B-B14F-4D97-AF65-F5344CB8AC3E}">
        <p14:creationId xmlns:p14="http://schemas.microsoft.com/office/powerpoint/2010/main" val="294999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3220A7B3-C232-420F-8323-97CE32ACAC4E}" type="datetimeFigureOut">
              <a:rPr lang="sv-SE" smtClean="0"/>
              <a:t>2023-04-03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6350358-1B69-4B3A-81EE-6A2346190CDF}" type="slidenum">
              <a:rPr lang="sv-SE" smtClean="0"/>
              <a:t>‹#›</a:t>
            </a:fld>
            <a:endParaRPr lang="sv-SE"/>
          </a:p>
        </p:txBody>
      </p:sp>
    </p:spTree>
    <p:extLst>
      <p:ext uri="{BB962C8B-B14F-4D97-AF65-F5344CB8AC3E}">
        <p14:creationId xmlns:p14="http://schemas.microsoft.com/office/powerpoint/2010/main" val="57233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3220A7B3-C232-420F-8323-97CE32ACAC4E}" type="datetimeFigureOut">
              <a:rPr lang="sv-SE" smtClean="0"/>
              <a:t>2023-04-03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6350358-1B69-4B3A-81EE-6A2346190CDF}" type="slidenum">
              <a:rPr lang="sv-SE" smtClean="0"/>
              <a:t>‹#›</a:t>
            </a:fld>
            <a:endParaRPr lang="sv-SE"/>
          </a:p>
        </p:txBody>
      </p:sp>
    </p:spTree>
    <p:extLst>
      <p:ext uri="{BB962C8B-B14F-4D97-AF65-F5344CB8AC3E}">
        <p14:creationId xmlns:p14="http://schemas.microsoft.com/office/powerpoint/2010/main" val="308255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v-S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20A7B3-C232-420F-8323-97CE32ACAC4E}" type="datetimeFigureOut">
              <a:rPr lang="sv-SE" smtClean="0"/>
              <a:t>2023-04-03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6350358-1B69-4B3A-81EE-6A2346190CDF}" type="slidenum">
              <a:rPr lang="sv-SE" smtClean="0"/>
              <a:t>‹#›</a:t>
            </a:fld>
            <a:endParaRPr lang="sv-SE"/>
          </a:p>
        </p:txBody>
      </p:sp>
    </p:spTree>
    <p:extLst>
      <p:ext uri="{BB962C8B-B14F-4D97-AF65-F5344CB8AC3E}">
        <p14:creationId xmlns:p14="http://schemas.microsoft.com/office/powerpoint/2010/main" val="261387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3220A7B3-C232-420F-8323-97CE32ACAC4E}" type="datetimeFigureOut">
              <a:rPr lang="sv-SE" smtClean="0"/>
              <a:t>2023-04-03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6350358-1B69-4B3A-81EE-6A2346190CDF}" type="slidenum">
              <a:rPr lang="sv-SE" smtClean="0"/>
              <a:t>‹#›</a:t>
            </a:fld>
            <a:endParaRPr lang="sv-SE"/>
          </a:p>
        </p:txBody>
      </p:sp>
    </p:spTree>
    <p:extLst>
      <p:ext uri="{BB962C8B-B14F-4D97-AF65-F5344CB8AC3E}">
        <p14:creationId xmlns:p14="http://schemas.microsoft.com/office/powerpoint/2010/main" val="251148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v-S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220A7B3-C232-420F-8323-97CE32ACAC4E}" type="datetimeFigureOut">
              <a:rPr lang="sv-SE" smtClean="0"/>
              <a:t>2023-04-03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86350358-1B69-4B3A-81EE-6A2346190CDF}" type="slidenum">
              <a:rPr lang="sv-SE" smtClean="0"/>
              <a:t>‹#›</a:t>
            </a:fld>
            <a:endParaRPr lang="sv-SE"/>
          </a:p>
        </p:txBody>
      </p:sp>
    </p:spTree>
    <p:extLst>
      <p:ext uri="{BB962C8B-B14F-4D97-AF65-F5344CB8AC3E}">
        <p14:creationId xmlns:p14="http://schemas.microsoft.com/office/powerpoint/2010/main" val="250170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3220A7B3-C232-420F-8323-97CE32ACAC4E}" type="datetimeFigureOut">
              <a:rPr lang="sv-SE" smtClean="0"/>
              <a:t>2023-04-03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6350358-1B69-4B3A-81EE-6A2346190CDF}" type="slidenum">
              <a:rPr lang="sv-SE" smtClean="0"/>
              <a:t>‹#›</a:t>
            </a:fld>
            <a:endParaRPr lang="sv-SE"/>
          </a:p>
        </p:txBody>
      </p:sp>
    </p:spTree>
    <p:extLst>
      <p:ext uri="{BB962C8B-B14F-4D97-AF65-F5344CB8AC3E}">
        <p14:creationId xmlns:p14="http://schemas.microsoft.com/office/powerpoint/2010/main" val="170852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0A7B3-C232-420F-8323-97CE32ACAC4E}" type="datetimeFigureOut">
              <a:rPr lang="sv-SE" smtClean="0"/>
              <a:t>2023-04-03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86350358-1B69-4B3A-81EE-6A2346190CDF}" type="slidenum">
              <a:rPr lang="sv-SE" smtClean="0"/>
              <a:t>‹#›</a:t>
            </a:fld>
            <a:endParaRPr lang="sv-SE"/>
          </a:p>
        </p:txBody>
      </p:sp>
    </p:spTree>
    <p:extLst>
      <p:ext uri="{BB962C8B-B14F-4D97-AF65-F5344CB8AC3E}">
        <p14:creationId xmlns:p14="http://schemas.microsoft.com/office/powerpoint/2010/main" val="120324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20A7B3-C232-420F-8323-97CE32ACAC4E}" type="datetimeFigureOut">
              <a:rPr lang="sv-SE" smtClean="0"/>
              <a:t>2023-04-03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6350358-1B69-4B3A-81EE-6A2346190CDF}" type="slidenum">
              <a:rPr lang="sv-SE" smtClean="0"/>
              <a:t>‹#›</a:t>
            </a:fld>
            <a:endParaRPr lang="sv-SE"/>
          </a:p>
        </p:txBody>
      </p:sp>
    </p:spTree>
    <p:extLst>
      <p:ext uri="{BB962C8B-B14F-4D97-AF65-F5344CB8AC3E}">
        <p14:creationId xmlns:p14="http://schemas.microsoft.com/office/powerpoint/2010/main" val="362839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v-S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20A7B3-C232-420F-8323-97CE32ACAC4E}" type="datetimeFigureOut">
              <a:rPr lang="sv-SE" smtClean="0"/>
              <a:t>2023-04-03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6350358-1B69-4B3A-81EE-6A2346190CDF}" type="slidenum">
              <a:rPr lang="sv-SE" smtClean="0"/>
              <a:t>‹#›</a:t>
            </a:fld>
            <a:endParaRPr lang="sv-SE"/>
          </a:p>
        </p:txBody>
      </p:sp>
    </p:spTree>
    <p:extLst>
      <p:ext uri="{BB962C8B-B14F-4D97-AF65-F5344CB8AC3E}">
        <p14:creationId xmlns:p14="http://schemas.microsoft.com/office/powerpoint/2010/main" val="213426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0A7B3-C232-420F-8323-97CE32ACAC4E}" type="datetimeFigureOut">
              <a:rPr lang="sv-SE" smtClean="0"/>
              <a:t>2023-04-03</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50358-1B69-4B3A-81EE-6A2346190CDF}" type="slidenum">
              <a:rPr lang="sv-SE" smtClean="0"/>
              <a:t>‹#›</a:t>
            </a:fld>
            <a:endParaRPr lang="sv-SE"/>
          </a:p>
        </p:txBody>
      </p:sp>
    </p:spTree>
    <p:extLst>
      <p:ext uri="{BB962C8B-B14F-4D97-AF65-F5344CB8AC3E}">
        <p14:creationId xmlns:p14="http://schemas.microsoft.com/office/powerpoint/2010/main" val="267701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kth.se/social/course/DD142X/page/good-report-exampl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err="1" smtClean="0"/>
              <a:t>Seminar</a:t>
            </a:r>
            <a:r>
              <a:rPr lang="sv-SE" dirty="0" smtClean="0"/>
              <a:t> DA150X</a:t>
            </a:r>
            <a:endParaRPr lang="sv-SE" dirty="0"/>
          </a:p>
        </p:txBody>
      </p:sp>
      <p:sp>
        <p:nvSpPr>
          <p:cNvPr id="3" name="Subtitle 2"/>
          <p:cNvSpPr>
            <a:spLocks noGrp="1"/>
          </p:cNvSpPr>
          <p:nvPr>
            <p:ph type="subTitle" idx="1"/>
          </p:nvPr>
        </p:nvSpPr>
        <p:spPr/>
        <p:txBody>
          <a:bodyPr/>
          <a:lstStyle/>
          <a:p>
            <a:r>
              <a:rPr lang="sv-SE" dirty="0" smtClean="0"/>
              <a:t>Jane Bottomley</a:t>
            </a:r>
            <a:endParaRPr lang="sv-SE" dirty="0"/>
          </a:p>
        </p:txBody>
      </p:sp>
    </p:spTree>
    <p:extLst>
      <p:ext uri="{BB962C8B-B14F-4D97-AF65-F5344CB8AC3E}">
        <p14:creationId xmlns:p14="http://schemas.microsoft.com/office/powerpoint/2010/main" val="1548223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err="1" smtClean="0">
                <a:solidFill>
                  <a:schemeClr val="accent6">
                    <a:lumMod val="75000"/>
                  </a:schemeClr>
                </a:solidFill>
              </a:rPr>
              <a:t>Example</a:t>
            </a:r>
            <a:r>
              <a:rPr lang="sv-SE" b="1" dirty="0" smtClean="0">
                <a:solidFill>
                  <a:schemeClr val="accent6">
                    <a:lumMod val="75000"/>
                  </a:schemeClr>
                </a:solidFill>
              </a:rPr>
              <a:t> </a:t>
            </a:r>
            <a:r>
              <a:rPr lang="sv-SE" b="1" dirty="0" err="1" smtClean="0">
                <a:solidFill>
                  <a:schemeClr val="accent6">
                    <a:lumMod val="75000"/>
                  </a:schemeClr>
                </a:solidFill>
              </a:rPr>
              <a:t>paragraphs</a:t>
            </a:r>
            <a:r>
              <a:rPr lang="sv-SE" b="1" dirty="0" smtClean="0">
                <a:solidFill>
                  <a:schemeClr val="accent6">
                    <a:lumMod val="75000"/>
                  </a:schemeClr>
                </a:solidFill>
              </a:rPr>
              <a:t> from </a:t>
            </a:r>
            <a:br>
              <a:rPr lang="sv-SE" b="1" dirty="0" smtClean="0">
                <a:solidFill>
                  <a:schemeClr val="accent6">
                    <a:lumMod val="75000"/>
                  </a:schemeClr>
                </a:solidFill>
              </a:rPr>
            </a:br>
            <a:r>
              <a:rPr lang="sv-SE" b="1" dirty="0" err="1" smtClean="0">
                <a:solidFill>
                  <a:schemeClr val="accent6">
                    <a:lumMod val="75000"/>
                  </a:schemeClr>
                </a:solidFill>
              </a:rPr>
              <a:t>Introduction</a:t>
            </a:r>
            <a:r>
              <a:rPr lang="sv-SE" b="1" dirty="0" smtClean="0">
                <a:solidFill>
                  <a:schemeClr val="accent6">
                    <a:lumMod val="75000"/>
                  </a:schemeClr>
                </a:solidFill>
              </a:rPr>
              <a:t> </a:t>
            </a:r>
            <a:r>
              <a:rPr lang="sv-SE" b="1" dirty="0" err="1" smtClean="0">
                <a:solidFill>
                  <a:schemeClr val="accent6">
                    <a:lumMod val="75000"/>
                  </a:schemeClr>
                </a:solidFill>
              </a:rPr>
              <a:t>section</a:t>
            </a:r>
            <a:r>
              <a:rPr lang="sv-SE" b="1" dirty="0" smtClean="0">
                <a:solidFill>
                  <a:schemeClr val="accent6">
                    <a:lumMod val="75000"/>
                  </a:schemeClr>
                </a:solidFill>
              </a:rPr>
              <a:t> </a:t>
            </a:r>
            <a:r>
              <a:rPr lang="sv-SE" b="1" dirty="0" err="1" smtClean="0">
                <a:solidFill>
                  <a:schemeClr val="accent6">
                    <a:lumMod val="75000"/>
                  </a:schemeClr>
                </a:solidFill>
              </a:rPr>
              <a:t>of</a:t>
            </a:r>
            <a:r>
              <a:rPr lang="sv-SE" b="1" dirty="0" smtClean="0">
                <a:solidFill>
                  <a:schemeClr val="accent6">
                    <a:lumMod val="75000"/>
                  </a:schemeClr>
                </a:solidFill>
              </a:rPr>
              <a:t>:</a:t>
            </a:r>
            <a:endParaRPr lang="sv-SE" b="1" dirty="0">
              <a:solidFill>
                <a:schemeClr val="accent6">
                  <a:lumMod val="75000"/>
                </a:schemeClr>
              </a:solidFill>
            </a:endParaRPr>
          </a:p>
        </p:txBody>
      </p:sp>
      <p:sp>
        <p:nvSpPr>
          <p:cNvPr id="3" name="Content Placeholder 2"/>
          <p:cNvSpPr>
            <a:spLocks noGrp="1"/>
          </p:cNvSpPr>
          <p:nvPr>
            <p:ph idx="1"/>
          </p:nvPr>
        </p:nvSpPr>
        <p:spPr/>
        <p:txBody>
          <a:bodyPr/>
          <a:lstStyle/>
          <a:p>
            <a:pPr marL="0" indent="0">
              <a:buNone/>
            </a:pPr>
            <a:r>
              <a:rPr lang="en-US" b="1" dirty="0"/>
              <a:t>Effects of Different Worker Heuristics in Marriage in Honey Bees Optimization: As Applied to the Graph Coloring </a:t>
            </a:r>
            <a:r>
              <a:rPr lang="en-US" b="1" dirty="0" smtClean="0"/>
              <a:t>Problem</a:t>
            </a:r>
          </a:p>
          <a:p>
            <a:pPr marL="0" indent="0">
              <a:buNone/>
            </a:pPr>
            <a:r>
              <a:rPr lang="en-US" dirty="0" smtClean="0"/>
              <a:t>Li</a:t>
            </a:r>
            <a:r>
              <a:rPr lang="en-US" dirty="0"/>
              <a:t>, </a:t>
            </a:r>
            <a:r>
              <a:rPr lang="en-US" dirty="0" smtClean="0"/>
              <a:t>Lisa, KTH</a:t>
            </a:r>
            <a:r>
              <a:rPr lang="en-US" dirty="0"/>
              <a:t>, School of Electrical Engineering and Computer Science (EECS</a:t>
            </a:r>
            <a:r>
              <a:rPr lang="en-US" dirty="0" smtClean="0"/>
              <a:t>)</a:t>
            </a:r>
            <a:endParaRPr lang="en-US" dirty="0"/>
          </a:p>
          <a:p>
            <a:pPr marL="0" indent="0">
              <a:buNone/>
            </a:pPr>
            <a:r>
              <a:rPr lang="en-US" dirty="0" err="1"/>
              <a:t>Vyth</a:t>
            </a:r>
            <a:r>
              <a:rPr lang="en-US" dirty="0"/>
              <a:t>, </a:t>
            </a:r>
            <a:r>
              <a:rPr lang="en-US" dirty="0" smtClean="0"/>
              <a:t>Jakob, KTH</a:t>
            </a:r>
            <a:r>
              <a:rPr lang="en-US" dirty="0"/>
              <a:t>, School of Electrical Engineering and Computer Science (EECS).</a:t>
            </a:r>
          </a:p>
          <a:p>
            <a:pPr marL="0" indent="0">
              <a:buNone/>
            </a:pPr>
            <a:r>
              <a:rPr lang="en-US" dirty="0"/>
              <a:t>2018 (English</a:t>
            </a:r>
            <a:r>
              <a:rPr lang="en-US" dirty="0" smtClean="0"/>
              <a:t>)</a:t>
            </a:r>
          </a:p>
          <a:p>
            <a:pPr marL="0" indent="0">
              <a:buNone/>
            </a:pPr>
            <a:r>
              <a:rPr lang="sv-SE" dirty="0" smtClean="0">
                <a:hlinkClick r:id="rId2"/>
              </a:rPr>
              <a:t>https://www.kth.se/social/course/DD142X/page/good-report-examples/</a:t>
            </a:r>
            <a:r>
              <a:rPr lang="sv-SE" dirty="0" smtClean="0"/>
              <a:t> </a:t>
            </a:r>
            <a:endParaRPr lang="sv-SE" dirty="0"/>
          </a:p>
        </p:txBody>
      </p:sp>
    </p:spTree>
    <p:extLst>
      <p:ext uri="{BB962C8B-B14F-4D97-AF65-F5344CB8AC3E}">
        <p14:creationId xmlns:p14="http://schemas.microsoft.com/office/powerpoint/2010/main" val="1277921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err="1">
                <a:solidFill>
                  <a:schemeClr val="accent6">
                    <a:lumMod val="75000"/>
                  </a:schemeClr>
                </a:solidFill>
              </a:rPr>
              <a:t>Example</a:t>
            </a:r>
            <a:r>
              <a:rPr lang="sv-SE" b="1" dirty="0">
                <a:solidFill>
                  <a:schemeClr val="accent6">
                    <a:lumMod val="75000"/>
                  </a:schemeClr>
                </a:solidFill>
              </a:rPr>
              <a:t> </a:t>
            </a:r>
            <a:r>
              <a:rPr lang="sv-SE" b="1" dirty="0" err="1">
                <a:solidFill>
                  <a:schemeClr val="accent6">
                    <a:lumMod val="75000"/>
                  </a:schemeClr>
                </a:solidFill>
              </a:rPr>
              <a:t>paragraphs</a:t>
            </a:r>
            <a:endParaRPr lang="sv-SE" dirty="0"/>
          </a:p>
        </p:txBody>
      </p:sp>
      <p:sp>
        <p:nvSpPr>
          <p:cNvPr id="3" name="Content Placeholder 2"/>
          <p:cNvSpPr>
            <a:spLocks noGrp="1"/>
          </p:cNvSpPr>
          <p:nvPr>
            <p:ph idx="1"/>
          </p:nvPr>
        </p:nvSpPr>
        <p:spPr/>
        <p:txBody>
          <a:bodyPr/>
          <a:lstStyle/>
          <a:p>
            <a:r>
              <a:rPr lang="sv-SE" dirty="0" err="1" smtClean="0"/>
              <a:t>Generally</a:t>
            </a:r>
            <a:r>
              <a:rPr lang="sv-SE" dirty="0" smtClean="0"/>
              <a:t> </a:t>
            </a:r>
            <a:r>
              <a:rPr lang="sv-SE" dirty="0" err="1" smtClean="0"/>
              <a:t>clear</a:t>
            </a:r>
            <a:r>
              <a:rPr lang="sv-SE" dirty="0" smtClean="0"/>
              <a:t> and </a:t>
            </a:r>
            <a:r>
              <a:rPr lang="sv-SE" dirty="0" err="1" smtClean="0"/>
              <a:t>well</a:t>
            </a:r>
            <a:r>
              <a:rPr lang="sv-SE" dirty="0" smtClean="0"/>
              <a:t> </a:t>
            </a:r>
            <a:r>
              <a:rPr lang="sv-SE" dirty="0" err="1" smtClean="0"/>
              <a:t>written</a:t>
            </a:r>
            <a:endParaRPr lang="sv-SE" dirty="0" smtClean="0"/>
          </a:p>
          <a:p>
            <a:r>
              <a:rPr lang="sv-SE" dirty="0" err="1" smtClean="0"/>
              <a:t>Demonstrates</a:t>
            </a:r>
            <a:r>
              <a:rPr lang="sv-SE" dirty="0" smtClean="0"/>
              <a:t> features </a:t>
            </a:r>
            <a:r>
              <a:rPr lang="sv-SE" dirty="0" err="1" smtClean="0"/>
              <a:t>of</a:t>
            </a:r>
            <a:r>
              <a:rPr lang="sv-SE" dirty="0" smtClean="0"/>
              <a:t> </a:t>
            </a:r>
            <a:r>
              <a:rPr lang="sv-SE" dirty="0" err="1" smtClean="0"/>
              <a:t>good</a:t>
            </a:r>
            <a:r>
              <a:rPr lang="sv-SE" dirty="0" smtClean="0"/>
              <a:t> </a:t>
            </a:r>
            <a:r>
              <a:rPr lang="sv-SE" dirty="0" err="1" smtClean="0"/>
              <a:t>flow</a:t>
            </a:r>
            <a:endParaRPr lang="sv-SE" dirty="0" smtClean="0"/>
          </a:p>
          <a:p>
            <a:r>
              <a:rPr lang="sv-SE" dirty="0" err="1" smtClean="0"/>
              <a:t>Good</a:t>
            </a:r>
            <a:r>
              <a:rPr lang="sv-SE" dirty="0" smtClean="0"/>
              <a:t> </a:t>
            </a:r>
            <a:r>
              <a:rPr lang="sv-SE" dirty="0" err="1" smtClean="0"/>
              <a:t>but</a:t>
            </a:r>
            <a:r>
              <a:rPr lang="sv-SE" dirty="0" smtClean="0"/>
              <a:t> not </a:t>
            </a:r>
            <a:r>
              <a:rPr lang="sv-SE" dirty="0" err="1" smtClean="0"/>
              <a:t>perfect</a:t>
            </a:r>
            <a:endParaRPr lang="sv-SE" dirty="0" smtClean="0"/>
          </a:p>
          <a:p>
            <a:r>
              <a:rPr lang="sv-SE" dirty="0" smtClean="0"/>
              <a:t>Note </a:t>
            </a:r>
            <a:r>
              <a:rPr lang="sv-SE" dirty="0" err="1" smtClean="0"/>
              <a:t>what</a:t>
            </a:r>
            <a:r>
              <a:rPr lang="sv-SE" dirty="0" smtClean="0"/>
              <a:t> is </a:t>
            </a:r>
            <a:r>
              <a:rPr lang="sv-SE" dirty="0" err="1" smtClean="0"/>
              <a:t>good</a:t>
            </a:r>
            <a:r>
              <a:rPr lang="sv-SE" dirty="0" smtClean="0"/>
              <a:t> </a:t>
            </a:r>
            <a:r>
              <a:rPr lang="sv-SE" dirty="0" err="1" smtClean="0"/>
              <a:t>but</a:t>
            </a:r>
            <a:r>
              <a:rPr lang="sv-SE" dirty="0" smtClean="0"/>
              <a:t> </a:t>
            </a:r>
            <a:r>
              <a:rPr lang="sv-SE" dirty="0" err="1" smtClean="0"/>
              <a:t>think</a:t>
            </a:r>
            <a:r>
              <a:rPr lang="sv-SE" dirty="0" smtClean="0"/>
              <a:t> </a:t>
            </a:r>
            <a:r>
              <a:rPr lang="sv-SE" dirty="0" err="1" smtClean="0"/>
              <a:t>about</a:t>
            </a:r>
            <a:r>
              <a:rPr lang="sv-SE" dirty="0" smtClean="0"/>
              <a:t> </a:t>
            </a:r>
            <a:r>
              <a:rPr lang="sv-SE" dirty="0" err="1" smtClean="0"/>
              <a:t>what</a:t>
            </a:r>
            <a:r>
              <a:rPr lang="sv-SE" dirty="0" smtClean="0"/>
              <a:t> </a:t>
            </a:r>
            <a:r>
              <a:rPr lang="sv-SE" dirty="0" err="1" smtClean="0"/>
              <a:t>could</a:t>
            </a:r>
            <a:r>
              <a:rPr lang="sv-SE" dirty="0" smtClean="0"/>
              <a:t> be </a:t>
            </a:r>
            <a:r>
              <a:rPr lang="sv-SE" dirty="0" err="1" smtClean="0"/>
              <a:t>improved</a:t>
            </a:r>
            <a:endParaRPr lang="sv-SE" dirty="0"/>
          </a:p>
        </p:txBody>
      </p:sp>
    </p:spTree>
    <p:extLst>
      <p:ext uri="{BB962C8B-B14F-4D97-AF65-F5344CB8AC3E}">
        <p14:creationId xmlns:p14="http://schemas.microsoft.com/office/powerpoint/2010/main" val="861319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How</a:t>
            </a:r>
            <a:r>
              <a:rPr lang="sv-SE" dirty="0" smtClean="0"/>
              <a:t> is </a:t>
            </a:r>
            <a:r>
              <a:rPr lang="sv-SE" dirty="0" err="1" smtClean="0"/>
              <a:t>this</a:t>
            </a:r>
            <a:r>
              <a:rPr lang="sv-SE" dirty="0" smtClean="0"/>
              <a:t> </a:t>
            </a:r>
            <a:r>
              <a:rPr lang="sv-SE" dirty="0" err="1" smtClean="0"/>
              <a:t>paragraph</a:t>
            </a:r>
            <a:r>
              <a:rPr lang="sv-SE" dirty="0" smtClean="0"/>
              <a:t> </a:t>
            </a:r>
            <a:r>
              <a:rPr lang="sv-SE" dirty="0" err="1" smtClean="0"/>
              <a:t>structured</a:t>
            </a:r>
            <a:r>
              <a:rPr lang="sv-SE" dirty="0" smtClean="0"/>
              <a:t>? </a:t>
            </a:r>
            <a:br>
              <a:rPr lang="sv-SE" dirty="0" smtClean="0"/>
            </a:br>
            <a:r>
              <a:rPr lang="sv-SE" dirty="0" err="1" smtClean="0"/>
              <a:t>What</a:t>
            </a:r>
            <a:r>
              <a:rPr lang="sv-SE" dirty="0" smtClean="0"/>
              <a:t> do the different </a:t>
            </a:r>
            <a:r>
              <a:rPr lang="sv-SE" dirty="0" err="1" smtClean="0"/>
              <a:t>colours</a:t>
            </a:r>
            <a:r>
              <a:rPr lang="sv-SE" dirty="0" smtClean="0"/>
              <a:t> </a:t>
            </a:r>
            <a:r>
              <a:rPr lang="sv-SE" dirty="0" err="1" smtClean="0"/>
              <a:t>represent</a:t>
            </a:r>
            <a:r>
              <a:rPr lang="sv-SE" dirty="0" smtClean="0"/>
              <a:t>?</a:t>
            </a:r>
            <a:endParaRPr lang="sv-SE" dirty="0"/>
          </a:p>
        </p:txBody>
      </p:sp>
      <p:sp>
        <p:nvSpPr>
          <p:cNvPr id="3" name="Content Placeholder 2"/>
          <p:cNvSpPr>
            <a:spLocks noGrp="1"/>
          </p:cNvSpPr>
          <p:nvPr>
            <p:ph idx="1"/>
          </p:nvPr>
        </p:nvSpPr>
        <p:spPr/>
        <p:txBody>
          <a:bodyPr/>
          <a:lstStyle/>
          <a:p>
            <a:pPr marL="0" indent="0">
              <a:buNone/>
            </a:pPr>
            <a:r>
              <a:rPr lang="en-US" dirty="0" smtClean="0">
                <a:solidFill>
                  <a:srgbClr val="0070C0"/>
                </a:solidFill>
              </a:rPr>
              <a:t>Biologically inspired algorithms are based on the observed and interpreted behaviors in biological systems.</a:t>
            </a:r>
            <a:r>
              <a:rPr lang="en-US" dirty="0" smtClean="0"/>
              <a:t> </a:t>
            </a:r>
            <a:r>
              <a:rPr lang="en-US" dirty="0" smtClean="0">
                <a:solidFill>
                  <a:srgbClr val="00B050"/>
                </a:solidFill>
              </a:rPr>
              <a:t>Examples include a wide variety of systems, one of which is honey bees. </a:t>
            </a:r>
            <a:r>
              <a:rPr lang="en-US" dirty="0" smtClean="0">
                <a:solidFill>
                  <a:srgbClr val="7030A0"/>
                </a:solidFill>
              </a:rPr>
              <a:t>Honey bee colonies consist of tens of thousands individual bees working together in a highly structured social order toward a common goal - the survival of the colony. There are several different kinds of tasks within the colony that need to be completed in an optimized manner.</a:t>
            </a:r>
            <a:r>
              <a:rPr lang="en-US" dirty="0" smtClean="0"/>
              <a:t> </a:t>
            </a:r>
            <a:r>
              <a:rPr lang="en-US" dirty="0" smtClean="0">
                <a:solidFill>
                  <a:srgbClr val="C00000"/>
                </a:solidFill>
              </a:rPr>
              <a:t>Studying these optimization behavioral patterns can produce interesting meta-heuristics for solving difficult computational problems</a:t>
            </a:r>
            <a:r>
              <a:rPr lang="en-US" dirty="0" smtClean="0"/>
              <a:t>.</a:t>
            </a:r>
            <a:endParaRPr lang="sv-SE" dirty="0"/>
          </a:p>
        </p:txBody>
      </p:sp>
    </p:spTree>
    <p:extLst>
      <p:ext uri="{BB962C8B-B14F-4D97-AF65-F5344CB8AC3E}">
        <p14:creationId xmlns:p14="http://schemas.microsoft.com/office/powerpoint/2010/main" val="3223943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pPr marL="0" indent="0">
              <a:buNone/>
            </a:pPr>
            <a:r>
              <a:rPr lang="en-US" dirty="0" smtClean="0">
                <a:solidFill>
                  <a:srgbClr val="0070C0"/>
                </a:solidFill>
              </a:rPr>
              <a:t>Biologically inspired algorithms are based on the observed and interpreted behaviors in biological systems.</a:t>
            </a:r>
            <a:r>
              <a:rPr lang="en-US" dirty="0" smtClean="0"/>
              <a:t> </a:t>
            </a:r>
            <a:r>
              <a:rPr lang="en-US" dirty="0" smtClean="0">
                <a:solidFill>
                  <a:srgbClr val="00B050"/>
                </a:solidFill>
              </a:rPr>
              <a:t>Examples include a wide variety of systems, one of which is honey bees. </a:t>
            </a:r>
            <a:r>
              <a:rPr lang="en-US" dirty="0" smtClean="0">
                <a:solidFill>
                  <a:srgbClr val="7030A0"/>
                </a:solidFill>
              </a:rPr>
              <a:t>Honey bee colonies consist of tens of thousands individual bees working together in a highly structured social order toward a common goal - the survival of the colony. There are several different kinds of tasks within the colony that need to be completed in an optimized manner. </a:t>
            </a:r>
            <a:r>
              <a:rPr lang="en-US" dirty="0" smtClean="0">
                <a:solidFill>
                  <a:srgbClr val="C00000"/>
                </a:solidFill>
              </a:rPr>
              <a:t>Studying </a:t>
            </a:r>
            <a:r>
              <a:rPr lang="en-US" b="1" dirty="0" smtClean="0">
                <a:solidFill>
                  <a:srgbClr val="C00000"/>
                </a:solidFill>
              </a:rPr>
              <a:t>these optimization behavioral patterns</a:t>
            </a:r>
            <a:r>
              <a:rPr lang="en-US" dirty="0" smtClean="0">
                <a:solidFill>
                  <a:srgbClr val="C00000"/>
                </a:solidFill>
              </a:rPr>
              <a:t> </a:t>
            </a:r>
            <a:r>
              <a:rPr lang="en-US" u="sng" dirty="0" smtClean="0">
                <a:solidFill>
                  <a:srgbClr val="C00000"/>
                </a:solidFill>
              </a:rPr>
              <a:t>can produce interesting meta-heuristics for solving difficult computational problems</a:t>
            </a:r>
            <a:r>
              <a:rPr lang="en-US" dirty="0" smtClean="0">
                <a:solidFill>
                  <a:srgbClr val="C00000"/>
                </a:solidFill>
              </a:rPr>
              <a:t>.</a:t>
            </a:r>
            <a:endParaRPr lang="sv-SE" dirty="0">
              <a:solidFill>
                <a:srgbClr val="C00000"/>
              </a:solidFill>
            </a:endParaRPr>
          </a:p>
        </p:txBody>
      </p:sp>
      <p:sp>
        <p:nvSpPr>
          <p:cNvPr id="5" name="Oval 4"/>
          <p:cNvSpPr/>
          <p:nvPr/>
        </p:nvSpPr>
        <p:spPr>
          <a:xfrm>
            <a:off x="1047831" y="780213"/>
            <a:ext cx="2276189" cy="9104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err="1" smtClean="0"/>
              <a:t>Topic</a:t>
            </a:r>
            <a:r>
              <a:rPr lang="sv-SE" dirty="0" smtClean="0"/>
              <a:t> </a:t>
            </a:r>
            <a:r>
              <a:rPr lang="sv-SE" dirty="0" err="1" smtClean="0"/>
              <a:t>sentence</a:t>
            </a:r>
            <a:endParaRPr lang="sv-SE" dirty="0"/>
          </a:p>
        </p:txBody>
      </p:sp>
      <p:sp>
        <p:nvSpPr>
          <p:cNvPr id="6" name="Oval 5"/>
          <p:cNvSpPr/>
          <p:nvPr/>
        </p:nvSpPr>
        <p:spPr>
          <a:xfrm>
            <a:off x="9966830" y="1323980"/>
            <a:ext cx="2225170" cy="10046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err="1" smtClean="0"/>
              <a:t>Examples</a:t>
            </a:r>
            <a:endParaRPr lang="sv-SE" dirty="0"/>
          </a:p>
        </p:txBody>
      </p:sp>
      <p:sp>
        <p:nvSpPr>
          <p:cNvPr id="7" name="Oval 6"/>
          <p:cNvSpPr/>
          <p:nvPr/>
        </p:nvSpPr>
        <p:spPr>
          <a:xfrm>
            <a:off x="10639220" y="2594071"/>
            <a:ext cx="1691444" cy="9536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err="1" smtClean="0"/>
              <a:t>Important</a:t>
            </a:r>
            <a:r>
              <a:rPr lang="sv-SE" dirty="0" smtClean="0"/>
              <a:t> </a:t>
            </a:r>
            <a:r>
              <a:rPr lang="sv-SE" dirty="0" err="1" smtClean="0"/>
              <a:t>details</a:t>
            </a:r>
            <a:endParaRPr lang="sv-SE" dirty="0"/>
          </a:p>
        </p:txBody>
      </p:sp>
      <p:sp>
        <p:nvSpPr>
          <p:cNvPr id="8" name="Oval 7"/>
          <p:cNvSpPr/>
          <p:nvPr/>
        </p:nvSpPr>
        <p:spPr>
          <a:xfrm>
            <a:off x="9221508" y="5010117"/>
            <a:ext cx="2835424" cy="178170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err="1" smtClean="0"/>
              <a:t>Refers</a:t>
            </a:r>
            <a:r>
              <a:rPr lang="sv-SE" dirty="0" smtClean="0"/>
              <a:t> back and </a:t>
            </a:r>
            <a:r>
              <a:rPr lang="sv-SE" dirty="0" err="1" smtClean="0"/>
              <a:t>summarises</a:t>
            </a:r>
            <a:r>
              <a:rPr lang="sv-SE" dirty="0" smtClean="0"/>
              <a:t> </a:t>
            </a:r>
            <a:r>
              <a:rPr lang="sv-SE" dirty="0" err="1" smtClean="0"/>
              <a:t>before</a:t>
            </a:r>
            <a:r>
              <a:rPr lang="sv-SE" dirty="0" smtClean="0"/>
              <a:t> </a:t>
            </a:r>
            <a:r>
              <a:rPr lang="sv-SE" dirty="0" err="1" smtClean="0"/>
              <a:t>adding</a:t>
            </a:r>
            <a:r>
              <a:rPr lang="sv-SE" dirty="0" smtClean="0"/>
              <a:t> new and </a:t>
            </a:r>
            <a:r>
              <a:rPr lang="sv-SE" dirty="0" err="1" smtClean="0"/>
              <a:t>important</a:t>
            </a:r>
            <a:r>
              <a:rPr lang="sv-SE" dirty="0" smtClean="0"/>
              <a:t> information</a:t>
            </a:r>
            <a:endParaRPr lang="sv-SE" dirty="0"/>
          </a:p>
        </p:txBody>
      </p:sp>
    </p:spTree>
    <p:extLst>
      <p:ext uri="{BB962C8B-B14F-4D97-AF65-F5344CB8AC3E}">
        <p14:creationId xmlns:p14="http://schemas.microsoft.com/office/powerpoint/2010/main" val="605355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smtClean="0"/>
              <a:t>What</a:t>
            </a:r>
            <a:r>
              <a:rPr lang="sv-SE" dirty="0" smtClean="0"/>
              <a:t> is the </a:t>
            </a:r>
            <a:r>
              <a:rPr lang="sv-SE" dirty="0" err="1" smtClean="0"/>
              <a:t>purpose</a:t>
            </a:r>
            <a:r>
              <a:rPr lang="sv-SE" dirty="0" smtClean="0"/>
              <a:t> </a:t>
            </a:r>
            <a:r>
              <a:rPr lang="sv-SE" dirty="0" err="1" smtClean="0"/>
              <a:t>of</a:t>
            </a:r>
            <a:r>
              <a:rPr lang="sv-SE" dirty="0" smtClean="0"/>
              <a:t> the </a:t>
            </a:r>
            <a:r>
              <a:rPr lang="sv-SE" dirty="0" err="1" smtClean="0"/>
              <a:t>highlighted</a:t>
            </a:r>
            <a:r>
              <a:rPr lang="sv-SE" dirty="0" smtClean="0"/>
              <a:t> </a:t>
            </a:r>
            <a:r>
              <a:rPr lang="sv-SE" dirty="0" err="1" smtClean="0"/>
              <a:t>phrases</a:t>
            </a:r>
            <a:r>
              <a:rPr lang="sv-SE" dirty="0" smtClean="0"/>
              <a:t>?</a:t>
            </a:r>
            <a:br>
              <a:rPr lang="sv-SE" dirty="0" smtClean="0"/>
            </a:br>
            <a:r>
              <a:rPr lang="sv-SE" dirty="0" err="1" smtClean="0"/>
              <a:t>What</a:t>
            </a:r>
            <a:r>
              <a:rPr lang="sv-SE" dirty="0" smtClean="0"/>
              <a:t> is the </a:t>
            </a:r>
            <a:r>
              <a:rPr lang="sv-SE" dirty="0" err="1" smtClean="0"/>
              <a:t>purpose</a:t>
            </a:r>
            <a:r>
              <a:rPr lang="sv-SE" dirty="0" smtClean="0"/>
              <a:t> </a:t>
            </a:r>
            <a:r>
              <a:rPr lang="sv-SE" dirty="0" err="1" smtClean="0"/>
              <a:t>of</a:t>
            </a:r>
            <a:r>
              <a:rPr lang="sv-SE" dirty="0" smtClean="0"/>
              <a:t> the second </a:t>
            </a:r>
            <a:r>
              <a:rPr lang="sv-SE" dirty="0" err="1" smtClean="0"/>
              <a:t>sentence</a:t>
            </a:r>
            <a:r>
              <a:rPr lang="sv-SE" dirty="0" smtClean="0"/>
              <a:t>?</a:t>
            </a:r>
            <a:endParaRPr lang="sv-SE" dirty="0"/>
          </a:p>
        </p:txBody>
      </p:sp>
      <p:sp>
        <p:nvSpPr>
          <p:cNvPr id="3" name="Content Placeholder 2"/>
          <p:cNvSpPr>
            <a:spLocks noGrp="1"/>
          </p:cNvSpPr>
          <p:nvPr>
            <p:ph idx="1"/>
          </p:nvPr>
        </p:nvSpPr>
        <p:spPr/>
        <p:txBody>
          <a:bodyPr/>
          <a:lstStyle/>
          <a:p>
            <a:pPr marL="0" indent="0">
              <a:buNone/>
            </a:pPr>
            <a:r>
              <a:rPr lang="en-US" dirty="0" smtClean="0"/>
              <a:t>A behavioral pattern that has lead to intensive research is </a:t>
            </a:r>
            <a:r>
              <a:rPr lang="en-US" b="1" dirty="0" smtClean="0">
                <a:solidFill>
                  <a:srgbClr val="7030A0"/>
                </a:solidFill>
              </a:rPr>
              <a:t>the mating process</a:t>
            </a:r>
            <a:r>
              <a:rPr lang="en-US" b="1" dirty="0" smtClean="0"/>
              <a:t> </a:t>
            </a:r>
            <a:r>
              <a:rPr lang="en-US" dirty="0" smtClean="0"/>
              <a:t>of honey bees. </a:t>
            </a:r>
            <a:r>
              <a:rPr lang="en-US" b="1" dirty="0" smtClean="0">
                <a:solidFill>
                  <a:srgbClr val="7030A0"/>
                </a:solidFill>
              </a:rPr>
              <a:t>The mating process </a:t>
            </a:r>
            <a:r>
              <a:rPr lang="en-US" u="sng" dirty="0" smtClean="0"/>
              <a:t>involves</a:t>
            </a:r>
            <a:r>
              <a:rPr lang="en-US" dirty="0" smtClean="0"/>
              <a:t> all different kinds of bees in the colony: the fertile female bees called queens, the male bees called drones, and infertile female bees called worker bees. </a:t>
            </a:r>
            <a:r>
              <a:rPr lang="en-US" b="1" dirty="0" smtClean="0">
                <a:solidFill>
                  <a:srgbClr val="7030A0"/>
                </a:solidFill>
              </a:rPr>
              <a:t>The mating process</a:t>
            </a:r>
            <a:r>
              <a:rPr lang="en-US" dirty="0" smtClean="0"/>
              <a:t> </a:t>
            </a:r>
            <a:r>
              <a:rPr lang="en-US" u="sng" dirty="0" smtClean="0"/>
              <a:t>begins</a:t>
            </a:r>
            <a:r>
              <a:rPr lang="en-US" dirty="0" smtClean="0"/>
              <a:t> when a queen initiates </a:t>
            </a:r>
            <a:r>
              <a:rPr lang="en-US" b="1" dirty="0" smtClean="0">
                <a:solidFill>
                  <a:srgbClr val="00B050"/>
                </a:solidFill>
              </a:rPr>
              <a:t>a so called mating flight</a:t>
            </a:r>
            <a:r>
              <a:rPr lang="en-US" dirty="0" smtClean="0"/>
              <a:t>. During </a:t>
            </a:r>
            <a:r>
              <a:rPr lang="en-US" b="1" dirty="0" smtClean="0">
                <a:solidFill>
                  <a:srgbClr val="00B050"/>
                </a:solidFill>
              </a:rPr>
              <a:t>the mating flight</a:t>
            </a:r>
            <a:r>
              <a:rPr lang="en-US" dirty="0" smtClean="0"/>
              <a:t>, the queen mates with several drones in succession and uses their sperm to lay eggs. The eggs are raised into broods by the worker bees. Female broods become queens depending on how they are raised, and </a:t>
            </a:r>
            <a:r>
              <a:rPr lang="en-US" b="1" dirty="0" smtClean="0">
                <a:solidFill>
                  <a:srgbClr val="7030A0"/>
                </a:solidFill>
              </a:rPr>
              <a:t>the mating process </a:t>
            </a:r>
            <a:r>
              <a:rPr lang="en-US" u="sng" dirty="0" smtClean="0"/>
              <a:t>begins</a:t>
            </a:r>
            <a:r>
              <a:rPr lang="en-US" dirty="0" smtClean="0"/>
              <a:t> </a:t>
            </a:r>
            <a:r>
              <a:rPr lang="en-US" u="sng" dirty="0" smtClean="0"/>
              <a:t>anew</a:t>
            </a:r>
            <a:r>
              <a:rPr lang="en-US" dirty="0" smtClean="0"/>
              <a:t> with the new queens.</a:t>
            </a:r>
            <a:endParaRPr lang="sv-SE" dirty="0"/>
          </a:p>
        </p:txBody>
      </p:sp>
    </p:spTree>
    <p:extLst>
      <p:ext uri="{BB962C8B-B14F-4D97-AF65-F5344CB8AC3E}">
        <p14:creationId xmlns:p14="http://schemas.microsoft.com/office/powerpoint/2010/main" val="2760513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pPr marL="0" indent="0">
              <a:buNone/>
            </a:pPr>
            <a:r>
              <a:rPr lang="en-US" dirty="0" smtClean="0"/>
              <a:t>A behavioral pattern that has lead to intensive research is </a:t>
            </a:r>
            <a:r>
              <a:rPr lang="en-US" b="1" dirty="0" smtClean="0">
                <a:solidFill>
                  <a:srgbClr val="7030A0"/>
                </a:solidFill>
              </a:rPr>
              <a:t>the mating process</a:t>
            </a:r>
            <a:r>
              <a:rPr lang="en-US" dirty="0" smtClean="0"/>
              <a:t> of honey bees. </a:t>
            </a:r>
            <a:r>
              <a:rPr lang="en-US" b="1" dirty="0" smtClean="0">
                <a:solidFill>
                  <a:srgbClr val="7030A0"/>
                </a:solidFill>
              </a:rPr>
              <a:t>The mating process </a:t>
            </a:r>
            <a:r>
              <a:rPr lang="en-US" u="sng" dirty="0" smtClean="0"/>
              <a:t>involves</a:t>
            </a:r>
            <a:r>
              <a:rPr lang="en-US" dirty="0" smtClean="0"/>
              <a:t> all different kinds of bees in the colony: the fertile female bees called queens, the male bees called drones, and infertile female bees called worker bees. </a:t>
            </a:r>
            <a:r>
              <a:rPr lang="en-US" b="1" dirty="0" smtClean="0">
                <a:solidFill>
                  <a:srgbClr val="7030A0"/>
                </a:solidFill>
              </a:rPr>
              <a:t>The mating process</a:t>
            </a:r>
            <a:r>
              <a:rPr lang="en-US" dirty="0" smtClean="0"/>
              <a:t> </a:t>
            </a:r>
            <a:r>
              <a:rPr lang="en-US" u="sng" dirty="0" smtClean="0"/>
              <a:t>begins</a:t>
            </a:r>
            <a:r>
              <a:rPr lang="en-US" dirty="0" smtClean="0"/>
              <a:t> when a queen initiates </a:t>
            </a:r>
            <a:r>
              <a:rPr lang="en-US" b="1" dirty="0" smtClean="0">
                <a:solidFill>
                  <a:srgbClr val="00B050"/>
                </a:solidFill>
              </a:rPr>
              <a:t>a so called mating flight</a:t>
            </a:r>
            <a:r>
              <a:rPr lang="en-US" dirty="0" smtClean="0"/>
              <a:t>. During </a:t>
            </a:r>
            <a:r>
              <a:rPr lang="en-US" b="1" dirty="0" smtClean="0">
                <a:solidFill>
                  <a:srgbClr val="00B050"/>
                </a:solidFill>
              </a:rPr>
              <a:t>the mating flight</a:t>
            </a:r>
            <a:r>
              <a:rPr lang="en-US" dirty="0" smtClean="0"/>
              <a:t>, the queen mates with several drones in succession and uses their sperm to lay eggs. The eggs are raised into broods by the worker bees. Female broods become queens depending on how they are raised, and </a:t>
            </a:r>
            <a:r>
              <a:rPr lang="en-US" b="1" dirty="0" smtClean="0">
                <a:solidFill>
                  <a:srgbClr val="7030A0"/>
                </a:solidFill>
              </a:rPr>
              <a:t>the mating process </a:t>
            </a:r>
            <a:r>
              <a:rPr lang="en-US" u="sng" dirty="0" smtClean="0"/>
              <a:t>begins</a:t>
            </a:r>
            <a:r>
              <a:rPr lang="en-US" dirty="0" smtClean="0"/>
              <a:t> </a:t>
            </a:r>
            <a:r>
              <a:rPr lang="en-US" u="sng" dirty="0" smtClean="0"/>
              <a:t>anew</a:t>
            </a:r>
            <a:r>
              <a:rPr lang="en-US" dirty="0" smtClean="0"/>
              <a:t> with the new queens.</a:t>
            </a:r>
            <a:endParaRPr lang="sv-SE" dirty="0"/>
          </a:p>
        </p:txBody>
      </p:sp>
      <p:sp>
        <p:nvSpPr>
          <p:cNvPr id="5" name="Oval 4"/>
          <p:cNvSpPr/>
          <p:nvPr/>
        </p:nvSpPr>
        <p:spPr>
          <a:xfrm>
            <a:off x="6565627" y="310033"/>
            <a:ext cx="4788173" cy="15501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smtClean="0"/>
              <a:t>Repetition </a:t>
            </a:r>
            <a:r>
              <a:rPr lang="sv-SE" dirty="0" err="1" smtClean="0"/>
              <a:t>of</a:t>
            </a:r>
            <a:r>
              <a:rPr lang="sv-SE" dirty="0" smtClean="0"/>
              <a:t> </a:t>
            </a:r>
            <a:r>
              <a:rPr lang="sv-SE" dirty="0" err="1" smtClean="0"/>
              <a:t>main</a:t>
            </a:r>
            <a:r>
              <a:rPr lang="sv-SE" dirty="0" smtClean="0"/>
              <a:t> </a:t>
            </a:r>
            <a:r>
              <a:rPr lang="sv-SE" dirty="0" err="1" smtClean="0"/>
              <a:t>theme</a:t>
            </a:r>
            <a:r>
              <a:rPr lang="sv-SE" dirty="0" smtClean="0"/>
              <a:t> + </a:t>
            </a:r>
            <a:r>
              <a:rPr lang="sv-SE" dirty="0" err="1" smtClean="0"/>
              <a:t>clear</a:t>
            </a:r>
            <a:r>
              <a:rPr lang="sv-SE" dirty="0" smtClean="0"/>
              <a:t> verbs </a:t>
            </a:r>
            <a:r>
              <a:rPr lang="sv-SE" dirty="0" err="1" smtClean="0"/>
              <a:t>throughout</a:t>
            </a:r>
            <a:r>
              <a:rPr lang="sv-SE" dirty="0" smtClean="0"/>
              <a:t> </a:t>
            </a:r>
            <a:r>
              <a:rPr lang="sv-SE" dirty="0" err="1" smtClean="0"/>
              <a:t>paragraph</a:t>
            </a:r>
            <a:r>
              <a:rPr lang="sv-SE" dirty="0" smtClean="0"/>
              <a:t> </a:t>
            </a:r>
            <a:r>
              <a:rPr lang="sv-SE" dirty="0" err="1" smtClean="0"/>
              <a:t>developes</a:t>
            </a:r>
            <a:r>
              <a:rPr lang="sv-SE" dirty="0" smtClean="0"/>
              <a:t> </a:t>
            </a:r>
            <a:r>
              <a:rPr lang="sv-SE" dirty="0" err="1" smtClean="0"/>
              <a:t>theme</a:t>
            </a:r>
            <a:r>
              <a:rPr lang="sv-SE" dirty="0" smtClean="0"/>
              <a:t> step by step</a:t>
            </a:r>
            <a:endParaRPr lang="sv-SE" dirty="0"/>
          </a:p>
        </p:txBody>
      </p:sp>
    </p:spTree>
    <p:extLst>
      <p:ext uri="{BB962C8B-B14F-4D97-AF65-F5344CB8AC3E}">
        <p14:creationId xmlns:p14="http://schemas.microsoft.com/office/powerpoint/2010/main" val="931828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3" name="Content Placeholder 2"/>
          <p:cNvSpPr>
            <a:spLocks noGrp="1"/>
          </p:cNvSpPr>
          <p:nvPr>
            <p:ph idx="1"/>
          </p:nvPr>
        </p:nvSpPr>
        <p:spPr/>
        <p:txBody>
          <a:bodyPr/>
          <a:lstStyle/>
          <a:p>
            <a:pPr marL="0" indent="0">
              <a:buNone/>
            </a:pPr>
            <a:r>
              <a:rPr lang="en-US" dirty="0" smtClean="0"/>
              <a:t>A behavioral pattern that has lead to intensive research is the mating process of honey bees. </a:t>
            </a:r>
            <a:r>
              <a:rPr lang="en-US" dirty="0" smtClean="0">
                <a:solidFill>
                  <a:srgbClr val="00B050"/>
                </a:solidFill>
              </a:rPr>
              <a:t>The mating process involves all different kinds of bees in the colony: the fertile female bees called queens, the male bees called drones, and infertile female bees called worker bees. </a:t>
            </a:r>
            <a:r>
              <a:rPr lang="en-US" dirty="0" smtClean="0"/>
              <a:t>The mating process begins when a queen initiates a so called mating flight. During the mating flight, the queen mates with several drones in succession and uses their sperm to lay eggs. The eggs are raised into broods by the worker bees. Female broods become queens depending on how they are raised, and the mating process begins anew with the new queens.</a:t>
            </a:r>
            <a:endParaRPr lang="sv-SE" dirty="0"/>
          </a:p>
        </p:txBody>
      </p:sp>
      <p:sp>
        <p:nvSpPr>
          <p:cNvPr id="4" name="Oval 3"/>
          <p:cNvSpPr/>
          <p:nvPr/>
        </p:nvSpPr>
        <p:spPr>
          <a:xfrm>
            <a:off x="7637006" y="333579"/>
            <a:ext cx="2951197" cy="108707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smtClean="0"/>
              <a:t>Clear </a:t>
            </a:r>
            <a:r>
              <a:rPr lang="sv-SE" dirty="0" err="1" smtClean="0"/>
              <a:t>categorisation</a:t>
            </a:r>
            <a:r>
              <a:rPr lang="sv-SE" dirty="0" smtClean="0"/>
              <a:t> </a:t>
            </a:r>
            <a:r>
              <a:rPr lang="sv-SE" dirty="0" err="1" smtClean="0"/>
              <a:t>using</a:t>
            </a:r>
            <a:r>
              <a:rPr lang="sv-SE" dirty="0" smtClean="0"/>
              <a:t> colon</a:t>
            </a:r>
            <a:endParaRPr lang="sv-SE" dirty="0"/>
          </a:p>
        </p:txBody>
      </p:sp>
    </p:spTree>
    <p:extLst>
      <p:ext uri="{BB962C8B-B14F-4D97-AF65-F5344CB8AC3E}">
        <p14:creationId xmlns:p14="http://schemas.microsoft.com/office/powerpoint/2010/main" val="70244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smtClean="0"/>
              <a:t>What</a:t>
            </a:r>
            <a:r>
              <a:rPr lang="sv-SE" dirty="0" smtClean="0"/>
              <a:t> is the </a:t>
            </a:r>
            <a:r>
              <a:rPr lang="sv-SE" dirty="0" err="1" smtClean="0"/>
              <a:t>function</a:t>
            </a:r>
            <a:r>
              <a:rPr lang="sv-SE" dirty="0" smtClean="0"/>
              <a:t> </a:t>
            </a:r>
            <a:r>
              <a:rPr lang="sv-SE" dirty="0" err="1" smtClean="0"/>
              <a:t>of</a:t>
            </a:r>
            <a:r>
              <a:rPr lang="sv-SE" dirty="0" smtClean="0"/>
              <a:t> the </a:t>
            </a:r>
            <a:r>
              <a:rPr lang="sv-SE" dirty="0" err="1" smtClean="0"/>
              <a:t>highlighted</a:t>
            </a:r>
            <a:r>
              <a:rPr lang="sv-SE" dirty="0" smtClean="0"/>
              <a:t> </a:t>
            </a:r>
            <a:r>
              <a:rPr lang="sv-SE" dirty="0" err="1" smtClean="0"/>
              <a:t>words</a:t>
            </a:r>
            <a:r>
              <a:rPr lang="sv-SE" dirty="0" smtClean="0"/>
              <a:t>?</a:t>
            </a:r>
            <a:br>
              <a:rPr lang="sv-SE" dirty="0" smtClean="0"/>
            </a:br>
            <a:r>
              <a:rPr lang="sv-SE" dirty="0" err="1" smtClean="0"/>
              <a:t>How</a:t>
            </a:r>
            <a:r>
              <a:rPr lang="sv-SE" dirty="0" smtClean="0"/>
              <a:t> </a:t>
            </a:r>
            <a:r>
              <a:rPr lang="sv-SE" dirty="0" err="1" smtClean="0"/>
              <a:t>does</a:t>
            </a:r>
            <a:r>
              <a:rPr lang="sv-SE" dirty="0" smtClean="0"/>
              <a:t> the </a:t>
            </a:r>
            <a:r>
              <a:rPr lang="sv-SE" dirty="0" err="1" smtClean="0"/>
              <a:t>use</a:t>
            </a:r>
            <a:r>
              <a:rPr lang="sv-SE" dirty="0" smtClean="0"/>
              <a:t> </a:t>
            </a:r>
            <a:r>
              <a:rPr lang="sv-SE" dirty="0" err="1" smtClean="0"/>
              <a:t>of</a:t>
            </a:r>
            <a:r>
              <a:rPr lang="sv-SE" dirty="0" smtClean="0"/>
              <a:t> </a:t>
            </a:r>
            <a:r>
              <a:rPr lang="sv-SE" dirty="0" err="1" smtClean="0"/>
              <a:t>acronyms</a:t>
            </a:r>
            <a:r>
              <a:rPr lang="sv-SE" dirty="0" smtClean="0"/>
              <a:t> </a:t>
            </a:r>
            <a:r>
              <a:rPr lang="sv-SE" dirty="0" err="1" smtClean="0"/>
              <a:t>aid</a:t>
            </a:r>
            <a:r>
              <a:rPr lang="sv-SE" dirty="0" smtClean="0"/>
              <a:t> </a:t>
            </a:r>
            <a:r>
              <a:rPr lang="sv-SE" dirty="0" err="1" smtClean="0"/>
              <a:t>flow</a:t>
            </a:r>
            <a:r>
              <a:rPr lang="sv-SE" dirty="0" smtClean="0"/>
              <a:t>?</a:t>
            </a:r>
            <a:endParaRPr lang="sv-SE" dirty="0"/>
          </a:p>
        </p:txBody>
      </p:sp>
      <p:sp>
        <p:nvSpPr>
          <p:cNvPr id="3" name="Content Placeholder 2"/>
          <p:cNvSpPr>
            <a:spLocks noGrp="1"/>
          </p:cNvSpPr>
          <p:nvPr>
            <p:ph idx="1"/>
          </p:nvPr>
        </p:nvSpPr>
        <p:spPr/>
        <p:txBody>
          <a:bodyPr/>
          <a:lstStyle/>
          <a:p>
            <a:pPr marL="0" indent="0">
              <a:buNone/>
            </a:pPr>
            <a:r>
              <a:rPr lang="en-US" dirty="0" smtClean="0"/>
              <a:t>MBO has been shown to be applicable on several different problems, among them the Graph Coloring Problem (GCP). The goal of GCP is to assign colors to the vertices of a graph such that no neighbor vertices have the same color using a minimal amount of colors. GCP is applicable to many real life applications such as taxi scheduling, timetable construction, and compiler register allocation (Lewis, 2016). </a:t>
            </a:r>
            <a:r>
              <a:rPr lang="en-US" b="1" dirty="0" smtClean="0">
                <a:solidFill>
                  <a:srgbClr val="00B050"/>
                </a:solidFill>
              </a:rPr>
              <a:t>Unfortunately</a:t>
            </a:r>
            <a:r>
              <a:rPr lang="en-US" dirty="0" smtClean="0"/>
              <a:t>, GCP is NP-complete (Karp, 1972), meaning there is no known efficient (polynomial-time) algorithm for finding a coloring which uses the minimal amount of colors for any given graph. </a:t>
            </a:r>
            <a:r>
              <a:rPr lang="en-US" b="1" dirty="0" smtClean="0">
                <a:solidFill>
                  <a:srgbClr val="00B050"/>
                </a:solidFill>
              </a:rPr>
              <a:t>Therefore</a:t>
            </a:r>
            <a:r>
              <a:rPr lang="en-US" dirty="0" smtClean="0"/>
              <a:t>, finding polynomial-time heuristics for solving GCP is of interest. </a:t>
            </a:r>
            <a:endParaRPr lang="sv-SE" dirty="0"/>
          </a:p>
        </p:txBody>
      </p:sp>
    </p:spTree>
    <p:extLst>
      <p:ext uri="{BB962C8B-B14F-4D97-AF65-F5344CB8AC3E}">
        <p14:creationId xmlns:p14="http://schemas.microsoft.com/office/powerpoint/2010/main" val="3034389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sv-SE" dirty="0"/>
          </a:p>
        </p:txBody>
      </p:sp>
      <p:sp>
        <p:nvSpPr>
          <p:cNvPr id="3" name="Content Placeholder 2"/>
          <p:cNvSpPr>
            <a:spLocks noGrp="1"/>
          </p:cNvSpPr>
          <p:nvPr>
            <p:ph idx="1"/>
          </p:nvPr>
        </p:nvSpPr>
        <p:spPr/>
        <p:txBody>
          <a:bodyPr/>
          <a:lstStyle/>
          <a:p>
            <a:pPr marL="0" indent="0">
              <a:buNone/>
            </a:pPr>
            <a:r>
              <a:rPr lang="en-US" dirty="0" smtClean="0"/>
              <a:t>MBO has been shown to be applicable on several different problems, among them the Graph Coloring Problem (GCP). The goal of GCP is to assign colors to the vertices of a graph such that no neighbor vertices have the same color using a minimal amount of colors. GCP is applicable to many real life applications such as taxi scheduling, timetable construction, and compiler register allocation (Lewis, 2016). </a:t>
            </a:r>
            <a:r>
              <a:rPr lang="en-US" b="1" dirty="0" smtClean="0">
                <a:solidFill>
                  <a:srgbClr val="00B050"/>
                </a:solidFill>
              </a:rPr>
              <a:t>Unfortunately</a:t>
            </a:r>
            <a:r>
              <a:rPr lang="en-US" dirty="0" smtClean="0"/>
              <a:t>, GCP is NP-complete (Karp, 1972), meaning there is no known efficient (polynomial-time) algorithm for finding a coloring which uses the minimal amount of colors for any given graph. </a:t>
            </a:r>
            <a:r>
              <a:rPr lang="en-US" b="1" dirty="0" smtClean="0">
                <a:solidFill>
                  <a:srgbClr val="00B050"/>
                </a:solidFill>
              </a:rPr>
              <a:t>Therefore</a:t>
            </a:r>
            <a:r>
              <a:rPr lang="en-US" dirty="0" smtClean="0"/>
              <a:t>, finding polynomial-time heuristics for solving GCP is of interest. </a:t>
            </a:r>
            <a:endParaRPr lang="sv-SE" dirty="0"/>
          </a:p>
        </p:txBody>
      </p:sp>
      <p:sp>
        <p:nvSpPr>
          <p:cNvPr id="4" name="Oval 3"/>
          <p:cNvSpPr/>
          <p:nvPr/>
        </p:nvSpPr>
        <p:spPr>
          <a:xfrm>
            <a:off x="918325" y="2743200"/>
            <a:ext cx="2864859" cy="132254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smtClean="0"/>
              <a:t>Signals problem</a:t>
            </a:r>
          </a:p>
          <a:p>
            <a:pPr algn="ctr"/>
            <a:endParaRPr lang="sv-SE" dirty="0" smtClean="0"/>
          </a:p>
          <a:p>
            <a:pPr algn="ctr"/>
            <a:r>
              <a:rPr lang="sv-SE" dirty="0" smtClean="0"/>
              <a:t>Is </a:t>
            </a:r>
            <a:r>
              <a:rPr lang="sv-SE" dirty="0" err="1" smtClean="0"/>
              <a:t>this</a:t>
            </a:r>
            <a:r>
              <a:rPr lang="sv-SE" dirty="0" smtClean="0"/>
              <a:t> the best </a:t>
            </a:r>
            <a:r>
              <a:rPr lang="sv-SE" dirty="0" err="1" smtClean="0"/>
              <a:t>word</a:t>
            </a:r>
            <a:r>
              <a:rPr lang="sv-SE" dirty="0" smtClean="0"/>
              <a:t>?</a:t>
            </a:r>
            <a:endParaRPr lang="sv-SE" dirty="0"/>
          </a:p>
        </p:txBody>
      </p:sp>
      <p:sp>
        <p:nvSpPr>
          <p:cNvPr id="5" name="Oval 4"/>
          <p:cNvSpPr/>
          <p:nvPr/>
        </p:nvSpPr>
        <p:spPr>
          <a:xfrm>
            <a:off x="2362528" y="4756449"/>
            <a:ext cx="2633314" cy="8516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smtClean="0"/>
              <a:t>Signals solution</a:t>
            </a:r>
            <a:endParaRPr lang="sv-SE" dirty="0"/>
          </a:p>
        </p:txBody>
      </p:sp>
      <p:sp>
        <p:nvSpPr>
          <p:cNvPr id="6" name="Oval 5"/>
          <p:cNvSpPr/>
          <p:nvPr/>
        </p:nvSpPr>
        <p:spPr>
          <a:xfrm>
            <a:off x="7507499" y="616141"/>
            <a:ext cx="3567337" cy="107454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err="1" smtClean="0"/>
              <a:t>First</a:t>
            </a:r>
            <a:r>
              <a:rPr lang="sv-SE" dirty="0" smtClean="0"/>
              <a:t> part </a:t>
            </a:r>
            <a:r>
              <a:rPr lang="sv-SE" dirty="0" err="1" smtClean="0"/>
              <a:t>of</a:t>
            </a:r>
            <a:r>
              <a:rPr lang="sv-SE" dirty="0" smtClean="0"/>
              <a:t> text </a:t>
            </a:r>
            <a:r>
              <a:rPr lang="sv-SE" dirty="0" err="1" smtClean="0"/>
              <a:t>lays</a:t>
            </a:r>
            <a:r>
              <a:rPr lang="sv-SE" dirty="0" smtClean="0"/>
              <a:t> the </a:t>
            </a:r>
            <a:r>
              <a:rPr lang="sv-SE" dirty="0" err="1" smtClean="0"/>
              <a:t>ground</a:t>
            </a:r>
            <a:r>
              <a:rPr lang="sv-SE" dirty="0" smtClean="0"/>
              <a:t> for </a:t>
            </a:r>
            <a:r>
              <a:rPr lang="sv-SE" dirty="0" err="1" smtClean="0"/>
              <a:t>introduction</a:t>
            </a:r>
            <a:r>
              <a:rPr lang="sv-SE" dirty="0" smtClean="0"/>
              <a:t> </a:t>
            </a:r>
            <a:r>
              <a:rPr lang="sv-SE" dirty="0" err="1" smtClean="0"/>
              <a:t>of</a:t>
            </a:r>
            <a:r>
              <a:rPr lang="sv-SE" dirty="0" smtClean="0"/>
              <a:t> problem and solution</a:t>
            </a:r>
            <a:endParaRPr lang="sv-SE" dirty="0"/>
          </a:p>
        </p:txBody>
      </p:sp>
    </p:spTree>
    <p:extLst>
      <p:ext uri="{BB962C8B-B14F-4D97-AF65-F5344CB8AC3E}">
        <p14:creationId xmlns:p14="http://schemas.microsoft.com/office/powerpoint/2010/main" val="3623398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sv-SE" dirty="0"/>
          </a:p>
        </p:txBody>
      </p:sp>
      <p:sp>
        <p:nvSpPr>
          <p:cNvPr id="3" name="Content Placeholder 2"/>
          <p:cNvSpPr>
            <a:spLocks noGrp="1"/>
          </p:cNvSpPr>
          <p:nvPr>
            <p:ph idx="1"/>
          </p:nvPr>
        </p:nvSpPr>
        <p:spPr/>
        <p:txBody>
          <a:bodyPr/>
          <a:lstStyle/>
          <a:p>
            <a:pPr marL="0" indent="0">
              <a:buNone/>
            </a:pPr>
            <a:r>
              <a:rPr lang="en-US" dirty="0" smtClean="0"/>
              <a:t>MBO has been shown to be applicable on several different problems, among them the </a:t>
            </a:r>
            <a:r>
              <a:rPr lang="en-US" b="1" dirty="0" smtClean="0">
                <a:solidFill>
                  <a:srgbClr val="0070C0"/>
                </a:solidFill>
              </a:rPr>
              <a:t>Graph Coloring Problem (GCP)</a:t>
            </a:r>
            <a:r>
              <a:rPr lang="en-US" dirty="0" smtClean="0"/>
              <a:t>. The goal of </a:t>
            </a:r>
            <a:r>
              <a:rPr lang="en-US" b="1" dirty="0" smtClean="0">
                <a:solidFill>
                  <a:srgbClr val="0070C0"/>
                </a:solidFill>
              </a:rPr>
              <a:t>GCP</a:t>
            </a:r>
            <a:r>
              <a:rPr lang="en-US" dirty="0" smtClean="0"/>
              <a:t> is to assign colors to the vertices of a graph such that no neighbor vertices have the same color using a minimal amount of colors. </a:t>
            </a:r>
            <a:r>
              <a:rPr lang="en-US" b="1" dirty="0" smtClean="0">
                <a:solidFill>
                  <a:srgbClr val="0070C0"/>
                </a:solidFill>
              </a:rPr>
              <a:t>GCP</a:t>
            </a:r>
            <a:r>
              <a:rPr lang="en-US" dirty="0" smtClean="0"/>
              <a:t> is applicable to many real life applications such as taxi scheduling, timetable construction, and compiler register allocation (Lewis, 2016). Unfortunately, </a:t>
            </a:r>
            <a:r>
              <a:rPr lang="en-US" b="1" dirty="0" smtClean="0">
                <a:solidFill>
                  <a:srgbClr val="0070C0"/>
                </a:solidFill>
              </a:rPr>
              <a:t>GCP</a:t>
            </a:r>
            <a:r>
              <a:rPr lang="en-US" dirty="0" smtClean="0"/>
              <a:t> is NP-complete (Karp, 1972), meaning there is no known efficient (polynomial-time) algorithm for finding a coloring which uses the minimal amount of colors for any given graph. Therefore, finding polynomial-time heuristics for solving </a:t>
            </a:r>
            <a:r>
              <a:rPr lang="en-US" b="1" dirty="0" smtClean="0">
                <a:solidFill>
                  <a:srgbClr val="0070C0"/>
                </a:solidFill>
              </a:rPr>
              <a:t>GCP</a:t>
            </a:r>
            <a:r>
              <a:rPr lang="en-US" dirty="0" smtClean="0"/>
              <a:t> is of interest. </a:t>
            </a:r>
            <a:endParaRPr lang="sv-SE" dirty="0"/>
          </a:p>
        </p:txBody>
      </p:sp>
      <p:sp>
        <p:nvSpPr>
          <p:cNvPr id="4" name="Oval 3"/>
          <p:cNvSpPr/>
          <p:nvPr/>
        </p:nvSpPr>
        <p:spPr>
          <a:xfrm>
            <a:off x="4960035" y="229277"/>
            <a:ext cx="4556302" cy="15972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smtClean="0"/>
              <a:t>Begins </a:t>
            </a:r>
            <a:r>
              <a:rPr lang="sv-SE" dirty="0" err="1" smtClean="0"/>
              <a:t>with</a:t>
            </a:r>
            <a:r>
              <a:rPr lang="sv-SE" dirty="0" smtClean="0"/>
              <a:t> full term and </a:t>
            </a:r>
            <a:r>
              <a:rPr lang="sv-SE" dirty="0" err="1" smtClean="0"/>
              <a:t>acronym</a:t>
            </a:r>
            <a:r>
              <a:rPr lang="sv-SE" dirty="0" smtClean="0"/>
              <a:t> in </a:t>
            </a:r>
            <a:r>
              <a:rPr lang="sv-SE" dirty="0" err="1" smtClean="0"/>
              <a:t>brackets</a:t>
            </a:r>
            <a:r>
              <a:rPr lang="sv-SE" dirty="0" smtClean="0"/>
              <a:t> </a:t>
            </a:r>
          </a:p>
          <a:p>
            <a:pPr algn="ctr"/>
            <a:r>
              <a:rPr lang="sv-SE" dirty="0" err="1" smtClean="0"/>
              <a:t>Thereafter</a:t>
            </a:r>
            <a:r>
              <a:rPr lang="sv-SE" dirty="0" smtClean="0"/>
              <a:t> </a:t>
            </a:r>
            <a:r>
              <a:rPr lang="sv-SE" dirty="0" err="1" smtClean="0"/>
              <a:t>uses</a:t>
            </a:r>
            <a:r>
              <a:rPr lang="sv-SE" dirty="0" smtClean="0"/>
              <a:t> </a:t>
            </a:r>
            <a:r>
              <a:rPr lang="sv-SE" dirty="0" err="1" smtClean="0"/>
              <a:t>acronym</a:t>
            </a:r>
            <a:r>
              <a:rPr lang="sv-SE" dirty="0" smtClean="0"/>
              <a:t>: </a:t>
            </a:r>
            <a:r>
              <a:rPr lang="sv-SE" dirty="0" err="1" smtClean="0"/>
              <a:t>consistent</a:t>
            </a:r>
            <a:r>
              <a:rPr lang="sv-SE" dirty="0" smtClean="0"/>
              <a:t> and </a:t>
            </a:r>
            <a:r>
              <a:rPr lang="sv-SE" dirty="0" err="1" smtClean="0"/>
              <a:t>efficient</a:t>
            </a:r>
            <a:endParaRPr lang="sv-SE" dirty="0"/>
          </a:p>
        </p:txBody>
      </p:sp>
    </p:spTree>
    <p:extLst>
      <p:ext uri="{BB962C8B-B14F-4D97-AF65-F5344CB8AC3E}">
        <p14:creationId xmlns:p14="http://schemas.microsoft.com/office/powerpoint/2010/main" val="276085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err="1" smtClean="0">
                <a:solidFill>
                  <a:schemeClr val="accent6">
                    <a:lumMod val="75000"/>
                  </a:schemeClr>
                </a:solidFill>
              </a:rPr>
              <a:t>Timetable</a:t>
            </a:r>
            <a:r>
              <a:rPr lang="sv-SE" b="1" dirty="0" smtClean="0">
                <a:solidFill>
                  <a:schemeClr val="accent6">
                    <a:lumMod val="75000"/>
                  </a:schemeClr>
                </a:solidFill>
              </a:rPr>
              <a:t> (31 </a:t>
            </a:r>
            <a:r>
              <a:rPr lang="sv-SE" b="1" dirty="0" err="1" smtClean="0">
                <a:solidFill>
                  <a:schemeClr val="accent6">
                    <a:lumMod val="75000"/>
                  </a:schemeClr>
                </a:solidFill>
              </a:rPr>
              <a:t>March</a:t>
            </a:r>
            <a:r>
              <a:rPr lang="sv-SE" b="1" dirty="0" smtClean="0">
                <a:solidFill>
                  <a:schemeClr val="accent6">
                    <a:lumMod val="75000"/>
                  </a:schemeClr>
                </a:solidFill>
              </a:rPr>
              <a:t>, 3 April) </a:t>
            </a:r>
            <a:endParaRPr lang="sv-SE" b="1"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sv-SE" dirty="0" smtClean="0"/>
              <a:t>13.00-13.15		</a:t>
            </a:r>
            <a:r>
              <a:rPr lang="sv-SE" dirty="0" err="1" smtClean="0"/>
              <a:t>Welcome</a:t>
            </a:r>
            <a:endParaRPr lang="sv-SE" dirty="0" smtClean="0"/>
          </a:p>
          <a:p>
            <a:r>
              <a:rPr lang="sv-SE" dirty="0" smtClean="0"/>
              <a:t>13.15-13.30 		Peer </a:t>
            </a:r>
            <a:r>
              <a:rPr lang="sv-SE" dirty="0" err="1" smtClean="0"/>
              <a:t>review</a:t>
            </a:r>
            <a:r>
              <a:rPr lang="sv-SE" dirty="0" smtClean="0"/>
              <a:t> </a:t>
            </a:r>
            <a:r>
              <a:rPr lang="sv-SE" dirty="0" err="1" smtClean="0"/>
              <a:t>guidelines</a:t>
            </a:r>
            <a:endParaRPr lang="sv-SE" dirty="0" smtClean="0"/>
          </a:p>
          <a:p>
            <a:r>
              <a:rPr lang="sv-SE" dirty="0" smtClean="0"/>
              <a:t>13.30-13.45 		Look at </a:t>
            </a:r>
            <a:r>
              <a:rPr lang="sv-SE" dirty="0" err="1" smtClean="0"/>
              <a:t>your</a:t>
            </a:r>
            <a:r>
              <a:rPr lang="sv-SE" dirty="0" smtClean="0"/>
              <a:t> </a:t>
            </a:r>
            <a:r>
              <a:rPr lang="sv-SE" dirty="0" err="1" smtClean="0"/>
              <a:t>own</a:t>
            </a:r>
            <a:r>
              <a:rPr lang="sv-SE" dirty="0" smtClean="0"/>
              <a:t> text </a:t>
            </a:r>
            <a:r>
              <a:rPr lang="sv-SE" dirty="0" err="1" smtClean="0"/>
              <a:t>with</a:t>
            </a:r>
            <a:r>
              <a:rPr lang="sv-SE" dirty="0" smtClean="0"/>
              <a:t> </a:t>
            </a:r>
            <a:r>
              <a:rPr lang="sv-SE" dirty="0" err="1" smtClean="0"/>
              <a:t>your</a:t>
            </a:r>
            <a:r>
              <a:rPr lang="sv-SE" dirty="0" smtClean="0"/>
              <a:t> </a:t>
            </a:r>
            <a:r>
              <a:rPr lang="sv-SE" dirty="0" err="1" smtClean="0"/>
              <a:t>writing</a:t>
            </a:r>
            <a:r>
              <a:rPr lang="sv-SE" dirty="0" smtClean="0"/>
              <a:t> partner 				and make </a:t>
            </a:r>
            <a:r>
              <a:rPr lang="sv-SE" dirty="0" err="1" smtClean="0"/>
              <a:t>notes</a:t>
            </a:r>
            <a:endParaRPr lang="sv-SE" dirty="0" smtClean="0"/>
          </a:p>
          <a:p>
            <a:r>
              <a:rPr lang="sv-SE" dirty="0" smtClean="0"/>
              <a:t>13.45-14.15 		Read the text </a:t>
            </a:r>
            <a:r>
              <a:rPr lang="sv-SE" dirty="0" err="1" smtClean="0"/>
              <a:t>of</a:t>
            </a:r>
            <a:r>
              <a:rPr lang="sv-SE" dirty="0" smtClean="0"/>
              <a:t> </a:t>
            </a:r>
            <a:r>
              <a:rPr lang="sv-SE" dirty="0" err="1" smtClean="0"/>
              <a:t>another</a:t>
            </a:r>
            <a:r>
              <a:rPr lang="sv-SE" dirty="0" smtClean="0"/>
              <a:t> pair and make </a:t>
            </a:r>
            <a:r>
              <a:rPr lang="sv-SE" dirty="0" err="1" smtClean="0"/>
              <a:t>notes</a:t>
            </a:r>
            <a:endParaRPr lang="sv-SE" dirty="0" smtClean="0"/>
          </a:p>
          <a:p>
            <a:r>
              <a:rPr lang="sv-SE" dirty="0" smtClean="0"/>
              <a:t>14.15-15.00 		Peer </a:t>
            </a:r>
            <a:r>
              <a:rPr lang="sv-SE" dirty="0" err="1" smtClean="0"/>
              <a:t>review</a:t>
            </a:r>
            <a:r>
              <a:rPr lang="sv-SE" dirty="0" smtClean="0"/>
              <a:t> </a:t>
            </a:r>
            <a:r>
              <a:rPr lang="sv-SE" dirty="0" err="1" smtClean="0"/>
              <a:t>of</a:t>
            </a:r>
            <a:r>
              <a:rPr lang="sv-SE" dirty="0" smtClean="0"/>
              <a:t> </a:t>
            </a:r>
            <a:r>
              <a:rPr lang="sv-SE" dirty="0" err="1" smtClean="0"/>
              <a:t>introductions</a:t>
            </a:r>
            <a:endParaRPr lang="sv-SE" dirty="0" smtClean="0"/>
          </a:p>
          <a:p>
            <a:r>
              <a:rPr lang="sv-SE" dirty="0" smtClean="0"/>
              <a:t>15.00-15.15		Break</a:t>
            </a:r>
          </a:p>
          <a:p>
            <a:r>
              <a:rPr lang="sv-SE" dirty="0" smtClean="0"/>
              <a:t>15.15-15.30		</a:t>
            </a:r>
            <a:r>
              <a:rPr lang="sv-SE" dirty="0" err="1" smtClean="0"/>
              <a:t>Language</a:t>
            </a:r>
            <a:r>
              <a:rPr lang="sv-SE" dirty="0" smtClean="0"/>
              <a:t> and </a:t>
            </a:r>
            <a:r>
              <a:rPr lang="sv-SE" dirty="0" err="1" smtClean="0"/>
              <a:t>flow</a:t>
            </a:r>
            <a:r>
              <a:rPr lang="sv-SE" dirty="0" smtClean="0"/>
              <a:t> </a:t>
            </a:r>
            <a:r>
              <a:rPr lang="sv-SE" dirty="0" err="1" smtClean="0"/>
              <a:t>review</a:t>
            </a:r>
            <a:endParaRPr lang="sv-SE" dirty="0" smtClean="0"/>
          </a:p>
          <a:p>
            <a:r>
              <a:rPr lang="sv-SE" dirty="0" smtClean="0"/>
              <a:t>15.30-15.50		Peer </a:t>
            </a:r>
            <a:r>
              <a:rPr lang="sv-SE" dirty="0" err="1" smtClean="0"/>
              <a:t>review</a:t>
            </a:r>
            <a:r>
              <a:rPr lang="sv-SE" dirty="0" smtClean="0"/>
              <a:t> </a:t>
            </a:r>
            <a:r>
              <a:rPr lang="sv-SE" dirty="0" err="1" smtClean="0"/>
              <a:t>of</a:t>
            </a:r>
            <a:r>
              <a:rPr lang="sv-SE" dirty="0" smtClean="0"/>
              <a:t> </a:t>
            </a:r>
            <a:r>
              <a:rPr lang="sv-SE" dirty="0" err="1" smtClean="0"/>
              <a:t>language</a:t>
            </a:r>
            <a:r>
              <a:rPr lang="sv-SE" dirty="0" smtClean="0"/>
              <a:t> and </a:t>
            </a:r>
            <a:r>
              <a:rPr lang="sv-SE" dirty="0" err="1" smtClean="0"/>
              <a:t>flow</a:t>
            </a:r>
            <a:endParaRPr lang="sv-SE" dirty="0" smtClean="0"/>
          </a:p>
          <a:p>
            <a:r>
              <a:rPr lang="sv-SE" dirty="0" smtClean="0"/>
              <a:t>15.50-16.00		Q &amp; A</a:t>
            </a:r>
          </a:p>
          <a:p>
            <a:endParaRPr lang="sv-SE" dirty="0" smtClean="0"/>
          </a:p>
          <a:p>
            <a:endParaRPr lang="sv-SE" dirty="0"/>
          </a:p>
        </p:txBody>
      </p:sp>
    </p:spTree>
    <p:extLst>
      <p:ext uri="{BB962C8B-B14F-4D97-AF65-F5344CB8AC3E}">
        <p14:creationId xmlns:p14="http://schemas.microsoft.com/office/powerpoint/2010/main" val="1187276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solidFill>
                  <a:schemeClr val="accent6">
                    <a:lumMod val="75000"/>
                  </a:schemeClr>
                </a:solidFill>
              </a:rPr>
              <a:t>Peer </a:t>
            </a:r>
            <a:r>
              <a:rPr lang="sv-SE" b="1" dirty="0" err="1" smtClean="0">
                <a:solidFill>
                  <a:schemeClr val="accent6">
                    <a:lumMod val="75000"/>
                  </a:schemeClr>
                </a:solidFill>
              </a:rPr>
              <a:t>review</a:t>
            </a:r>
            <a:r>
              <a:rPr lang="sv-SE" b="1" dirty="0" smtClean="0">
                <a:solidFill>
                  <a:schemeClr val="accent6">
                    <a:lumMod val="75000"/>
                  </a:schemeClr>
                </a:solidFill>
              </a:rPr>
              <a:t>: </a:t>
            </a:r>
            <a:r>
              <a:rPr lang="sv-SE" b="1" dirty="0" err="1" smtClean="0">
                <a:solidFill>
                  <a:schemeClr val="accent6">
                    <a:lumMod val="75000"/>
                  </a:schemeClr>
                </a:solidFill>
              </a:rPr>
              <a:t>Language</a:t>
            </a:r>
            <a:r>
              <a:rPr lang="sv-SE" b="1" dirty="0" smtClean="0">
                <a:solidFill>
                  <a:schemeClr val="accent6">
                    <a:lumMod val="75000"/>
                  </a:schemeClr>
                </a:solidFill>
              </a:rPr>
              <a:t> and </a:t>
            </a:r>
            <a:r>
              <a:rPr lang="sv-SE" b="1" dirty="0" err="1" smtClean="0">
                <a:solidFill>
                  <a:schemeClr val="accent6">
                    <a:lumMod val="75000"/>
                  </a:schemeClr>
                </a:solidFill>
              </a:rPr>
              <a:t>flow</a:t>
            </a:r>
            <a:endParaRPr lang="sv-SE" b="1" dirty="0">
              <a:solidFill>
                <a:schemeClr val="accent6">
                  <a:lumMod val="75000"/>
                </a:schemeClr>
              </a:solidFill>
            </a:endParaRPr>
          </a:p>
        </p:txBody>
      </p:sp>
      <p:sp>
        <p:nvSpPr>
          <p:cNvPr id="3" name="Content Placeholder 2"/>
          <p:cNvSpPr>
            <a:spLocks noGrp="1"/>
          </p:cNvSpPr>
          <p:nvPr>
            <p:ph idx="1"/>
          </p:nvPr>
        </p:nvSpPr>
        <p:spPr/>
        <p:txBody>
          <a:bodyPr/>
          <a:lstStyle/>
          <a:p>
            <a:r>
              <a:rPr lang="sv-SE" dirty="0" err="1" smtClean="0"/>
              <a:t>Now</a:t>
            </a:r>
            <a:r>
              <a:rPr lang="sv-SE" dirty="0" smtClean="0"/>
              <a:t> </a:t>
            </a:r>
            <a:r>
              <a:rPr lang="sv-SE" dirty="0" err="1" smtClean="0"/>
              <a:t>give</a:t>
            </a:r>
            <a:r>
              <a:rPr lang="sv-SE" dirty="0" smtClean="0"/>
              <a:t> feedback on </a:t>
            </a:r>
            <a:r>
              <a:rPr lang="sv-SE" dirty="0" err="1" smtClean="0"/>
              <a:t>each</a:t>
            </a:r>
            <a:r>
              <a:rPr lang="sv-SE" dirty="0" smtClean="0"/>
              <a:t> </a:t>
            </a:r>
            <a:r>
              <a:rPr lang="sv-SE" dirty="0" err="1" smtClean="0"/>
              <a:t>others</a:t>
            </a:r>
            <a:r>
              <a:rPr lang="sv-SE" dirty="0" smtClean="0"/>
              <a:t>’ texts </a:t>
            </a:r>
            <a:r>
              <a:rPr lang="sv-SE" dirty="0" err="1" smtClean="0"/>
              <a:t>with</a:t>
            </a:r>
            <a:r>
              <a:rPr lang="sv-SE" dirty="0" smtClean="0"/>
              <a:t> a focus on </a:t>
            </a:r>
            <a:r>
              <a:rPr lang="sv-SE" dirty="0" err="1" smtClean="0"/>
              <a:t>language</a:t>
            </a:r>
            <a:r>
              <a:rPr lang="sv-SE" dirty="0" smtClean="0"/>
              <a:t> and </a:t>
            </a:r>
            <a:r>
              <a:rPr lang="sv-SE" dirty="0" err="1" smtClean="0"/>
              <a:t>flow</a:t>
            </a:r>
            <a:endParaRPr lang="sv-SE" dirty="0" smtClean="0"/>
          </a:p>
          <a:p>
            <a:r>
              <a:rPr lang="sv-SE" dirty="0" smtClean="0"/>
              <a:t>Make </a:t>
            </a:r>
            <a:r>
              <a:rPr lang="sv-SE" dirty="0" err="1" smtClean="0"/>
              <a:t>reference</a:t>
            </a:r>
            <a:r>
              <a:rPr lang="sv-SE" dirty="0" smtClean="0"/>
              <a:t> to </a:t>
            </a:r>
            <a:r>
              <a:rPr lang="sv-SE" b="1" dirty="0" smtClean="0">
                <a:solidFill>
                  <a:srgbClr val="FF0000"/>
                </a:solidFill>
              </a:rPr>
              <a:t>The KTH Guide to </a:t>
            </a:r>
            <a:r>
              <a:rPr lang="sv-SE" b="1" dirty="0" err="1" smtClean="0">
                <a:solidFill>
                  <a:srgbClr val="FF0000"/>
                </a:solidFill>
              </a:rPr>
              <a:t>scientific</a:t>
            </a:r>
            <a:r>
              <a:rPr lang="sv-SE" b="1" dirty="0" smtClean="0">
                <a:solidFill>
                  <a:srgbClr val="FF0000"/>
                </a:solidFill>
              </a:rPr>
              <a:t> </a:t>
            </a:r>
            <a:r>
              <a:rPr lang="sv-SE" b="1" dirty="0" err="1" smtClean="0">
                <a:solidFill>
                  <a:srgbClr val="FF0000"/>
                </a:solidFill>
              </a:rPr>
              <a:t>writing</a:t>
            </a:r>
            <a:r>
              <a:rPr lang="sv-SE" b="1" dirty="0" smtClean="0">
                <a:solidFill>
                  <a:srgbClr val="FF0000"/>
                </a:solidFill>
              </a:rPr>
              <a:t> </a:t>
            </a:r>
            <a:r>
              <a:rPr lang="sv-SE" dirty="0" smtClean="0"/>
              <a:t>and the text </a:t>
            </a:r>
            <a:r>
              <a:rPr lang="sv-SE" dirty="0" err="1" smtClean="0"/>
              <a:t>analysis</a:t>
            </a:r>
            <a:r>
              <a:rPr lang="sv-SE" dirty="0" smtClean="0"/>
              <a:t> from </a:t>
            </a:r>
            <a:r>
              <a:rPr lang="sv-SE" dirty="0" err="1" smtClean="0"/>
              <a:t>this</a:t>
            </a:r>
            <a:r>
              <a:rPr lang="sv-SE" dirty="0" smtClean="0"/>
              <a:t> </a:t>
            </a:r>
            <a:r>
              <a:rPr lang="sv-SE" dirty="0" err="1" smtClean="0"/>
              <a:t>class</a:t>
            </a:r>
            <a:endParaRPr lang="sv-SE" dirty="0"/>
          </a:p>
        </p:txBody>
      </p:sp>
    </p:spTree>
    <p:extLst>
      <p:ext uri="{BB962C8B-B14F-4D97-AF65-F5344CB8AC3E}">
        <p14:creationId xmlns:p14="http://schemas.microsoft.com/office/powerpoint/2010/main" val="2243887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 promesa de una revisión por pares justa - Cuaderno de Cultura Científic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5203" y="2238103"/>
            <a:ext cx="7009951" cy="3187337"/>
          </a:xfrm>
          <a:prstGeom prst="rect">
            <a:avLst/>
          </a:prstGeom>
        </p:spPr>
      </p:pic>
    </p:spTree>
    <p:extLst>
      <p:ext uri="{BB962C8B-B14F-4D97-AF65-F5344CB8AC3E}">
        <p14:creationId xmlns:p14="http://schemas.microsoft.com/office/powerpoint/2010/main" val="1316409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 Me Q&amp;A: What's your favorite Muppets cover song? - Cover 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309812"/>
            <a:ext cx="5334000" cy="2238375"/>
          </a:xfrm>
          <a:prstGeom prst="rect">
            <a:avLst/>
          </a:prstGeom>
        </p:spPr>
      </p:pic>
    </p:spTree>
    <p:extLst>
      <p:ext uri="{BB962C8B-B14F-4D97-AF65-F5344CB8AC3E}">
        <p14:creationId xmlns:p14="http://schemas.microsoft.com/office/powerpoint/2010/main" val="87197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err="1" smtClean="0">
                <a:solidFill>
                  <a:schemeClr val="accent6">
                    <a:lumMod val="75000"/>
                  </a:schemeClr>
                </a:solidFill>
              </a:rPr>
              <a:t>Where</a:t>
            </a:r>
            <a:r>
              <a:rPr lang="sv-SE" b="1" dirty="0" smtClean="0">
                <a:solidFill>
                  <a:schemeClr val="accent6">
                    <a:lumMod val="75000"/>
                  </a:schemeClr>
                </a:solidFill>
              </a:rPr>
              <a:t> do </a:t>
            </a:r>
            <a:r>
              <a:rPr lang="sv-SE" b="1" dirty="0" err="1" smtClean="0">
                <a:solidFill>
                  <a:schemeClr val="accent6">
                    <a:lumMod val="75000"/>
                  </a:schemeClr>
                </a:solidFill>
              </a:rPr>
              <a:t>we</a:t>
            </a:r>
            <a:r>
              <a:rPr lang="sv-SE" b="1" dirty="0" smtClean="0">
                <a:solidFill>
                  <a:schemeClr val="accent6">
                    <a:lumMod val="75000"/>
                  </a:schemeClr>
                </a:solidFill>
              </a:rPr>
              <a:t> start?</a:t>
            </a:r>
            <a:r>
              <a:rPr lang="sv-SE" dirty="0" smtClean="0"/>
              <a:t> </a:t>
            </a:r>
            <a:endParaRPr lang="sv-S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95737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800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solidFill>
                  <a:schemeClr val="accent6">
                    <a:lumMod val="75000"/>
                  </a:schemeClr>
                </a:solidFill>
              </a:rPr>
              <a:t>Peer </a:t>
            </a:r>
            <a:r>
              <a:rPr lang="sv-SE" b="1" dirty="0" err="1" smtClean="0">
                <a:solidFill>
                  <a:schemeClr val="accent6">
                    <a:lumMod val="75000"/>
                  </a:schemeClr>
                </a:solidFill>
              </a:rPr>
              <a:t>review</a:t>
            </a:r>
            <a:r>
              <a:rPr lang="sv-SE" b="1" dirty="0" smtClean="0">
                <a:solidFill>
                  <a:schemeClr val="accent6">
                    <a:lumMod val="75000"/>
                  </a:schemeClr>
                </a:solidFill>
              </a:rPr>
              <a:t>: Approach</a:t>
            </a:r>
            <a:endParaRPr lang="sv-SE" b="1" dirty="0">
              <a:solidFill>
                <a:schemeClr val="accent6">
                  <a:lumMod val="75000"/>
                </a:schemeClr>
              </a:solidFill>
            </a:endParaRPr>
          </a:p>
        </p:txBody>
      </p:sp>
      <p:sp>
        <p:nvSpPr>
          <p:cNvPr id="3" name="Content Placeholder 2"/>
          <p:cNvSpPr>
            <a:spLocks noGrp="1"/>
          </p:cNvSpPr>
          <p:nvPr>
            <p:ph idx="1"/>
          </p:nvPr>
        </p:nvSpPr>
        <p:spPr/>
        <p:txBody>
          <a:bodyPr/>
          <a:lstStyle/>
          <a:p>
            <a:r>
              <a:rPr lang="sv-SE" dirty="0" smtClean="0"/>
              <a:t>A </a:t>
            </a:r>
            <a:r>
              <a:rPr lang="sv-SE" dirty="0" err="1" smtClean="0"/>
              <a:t>peer</a:t>
            </a:r>
            <a:r>
              <a:rPr lang="sv-SE" dirty="0" smtClean="0"/>
              <a:t> </a:t>
            </a:r>
            <a:r>
              <a:rPr lang="sv-SE" dirty="0" err="1" smtClean="0"/>
              <a:t>reviewer</a:t>
            </a:r>
            <a:r>
              <a:rPr lang="sv-SE" dirty="0" smtClean="0"/>
              <a:t> is a </a:t>
            </a:r>
            <a:r>
              <a:rPr lang="sv-SE" dirty="0" err="1" smtClean="0"/>
              <a:t>reader</a:t>
            </a:r>
            <a:r>
              <a:rPr lang="sv-SE" dirty="0" smtClean="0"/>
              <a:t> and a </a:t>
            </a:r>
            <a:r>
              <a:rPr lang="sv-SE" dirty="0" err="1" smtClean="0"/>
              <a:t>critical</a:t>
            </a:r>
            <a:r>
              <a:rPr lang="sv-SE" dirty="0" smtClean="0"/>
              <a:t> </a:t>
            </a:r>
            <a:r>
              <a:rPr lang="sv-SE" dirty="0" err="1" smtClean="0"/>
              <a:t>friend</a:t>
            </a:r>
            <a:endParaRPr lang="sv-SE" dirty="0" smtClean="0"/>
          </a:p>
          <a:p>
            <a:r>
              <a:rPr lang="sv-SE" dirty="0" smtClean="0"/>
              <a:t>You </a:t>
            </a:r>
            <a:r>
              <a:rPr lang="sv-SE" dirty="0" err="1" smtClean="0"/>
              <a:t>will</a:t>
            </a:r>
            <a:r>
              <a:rPr lang="sv-SE" dirty="0" smtClean="0"/>
              <a:t> </a:t>
            </a:r>
            <a:r>
              <a:rPr lang="sv-SE" dirty="0" err="1" smtClean="0"/>
              <a:t>see</a:t>
            </a:r>
            <a:r>
              <a:rPr lang="sv-SE" dirty="0" smtClean="0"/>
              <a:t> the text </a:t>
            </a:r>
            <a:r>
              <a:rPr lang="sv-SE" dirty="0" err="1" smtClean="0"/>
              <a:t>through</a:t>
            </a:r>
            <a:r>
              <a:rPr lang="sv-SE" dirty="0" smtClean="0"/>
              <a:t> </a:t>
            </a:r>
            <a:r>
              <a:rPr lang="sv-SE" dirty="0" err="1" smtClean="0"/>
              <a:t>their</a:t>
            </a:r>
            <a:r>
              <a:rPr lang="sv-SE" dirty="0" smtClean="0"/>
              <a:t> </a:t>
            </a:r>
            <a:r>
              <a:rPr lang="sv-SE" dirty="0" err="1" smtClean="0"/>
              <a:t>eyes</a:t>
            </a:r>
            <a:endParaRPr lang="sv-SE" dirty="0" smtClean="0"/>
          </a:p>
          <a:p>
            <a:r>
              <a:rPr lang="sv-SE" dirty="0" smtClean="0"/>
              <a:t>You </a:t>
            </a:r>
            <a:r>
              <a:rPr lang="sv-SE" dirty="0" err="1" smtClean="0"/>
              <a:t>can</a:t>
            </a:r>
            <a:r>
              <a:rPr lang="sv-SE" dirty="0" smtClean="0"/>
              <a:t> </a:t>
            </a:r>
            <a:r>
              <a:rPr lang="sv-SE" dirty="0" err="1" smtClean="0"/>
              <a:t>put</a:t>
            </a:r>
            <a:r>
              <a:rPr lang="sv-SE" dirty="0" smtClean="0"/>
              <a:t> </a:t>
            </a:r>
            <a:r>
              <a:rPr lang="sv-SE" dirty="0" err="1" smtClean="0"/>
              <a:t>yourself</a:t>
            </a:r>
            <a:r>
              <a:rPr lang="sv-SE" dirty="0" smtClean="0"/>
              <a:t> in the </a:t>
            </a:r>
            <a:r>
              <a:rPr lang="sv-SE" dirty="0" err="1" smtClean="0"/>
              <a:t>reader’s</a:t>
            </a:r>
            <a:r>
              <a:rPr lang="sv-SE" dirty="0" smtClean="0"/>
              <a:t> </a:t>
            </a:r>
            <a:r>
              <a:rPr lang="sv-SE" dirty="0" err="1" smtClean="0"/>
              <a:t>shoes</a:t>
            </a:r>
            <a:endParaRPr lang="sv-SE" dirty="0" smtClean="0"/>
          </a:p>
          <a:p>
            <a:r>
              <a:rPr lang="sv-SE" dirty="0" err="1" smtClean="0"/>
              <a:t>Stand</a:t>
            </a:r>
            <a:r>
              <a:rPr lang="sv-SE" dirty="0" smtClean="0"/>
              <a:t> back from </a:t>
            </a:r>
            <a:r>
              <a:rPr lang="sv-SE" dirty="0" err="1" smtClean="0"/>
              <a:t>your</a:t>
            </a:r>
            <a:r>
              <a:rPr lang="sv-SE" dirty="0" smtClean="0"/>
              <a:t> text</a:t>
            </a:r>
          </a:p>
          <a:p>
            <a:r>
              <a:rPr lang="sv-SE" dirty="0" smtClean="0"/>
              <a:t>Get </a:t>
            </a:r>
            <a:r>
              <a:rPr lang="sv-SE" dirty="0" err="1" smtClean="0"/>
              <a:t>some</a:t>
            </a:r>
            <a:r>
              <a:rPr lang="sv-SE" dirty="0" smtClean="0"/>
              <a:t> </a:t>
            </a:r>
            <a:r>
              <a:rPr lang="sv-SE" dirty="0" err="1" smtClean="0"/>
              <a:t>distance</a:t>
            </a:r>
            <a:endParaRPr lang="sv-SE" dirty="0"/>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836" y="3265714"/>
            <a:ext cx="6233164" cy="359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063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solidFill>
                  <a:schemeClr val="accent6">
                    <a:lumMod val="75000"/>
                  </a:schemeClr>
                </a:solidFill>
              </a:rPr>
              <a:t>Peer </a:t>
            </a:r>
            <a:r>
              <a:rPr lang="sv-SE" b="1" dirty="0" err="1" smtClean="0">
                <a:solidFill>
                  <a:schemeClr val="accent6">
                    <a:lumMod val="75000"/>
                  </a:schemeClr>
                </a:solidFill>
              </a:rPr>
              <a:t>review</a:t>
            </a:r>
            <a:r>
              <a:rPr lang="sv-SE" b="1" dirty="0" smtClean="0">
                <a:solidFill>
                  <a:schemeClr val="accent6">
                    <a:lumMod val="75000"/>
                  </a:schemeClr>
                </a:solidFill>
              </a:rPr>
              <a:t>: </a:t>
            </a:r>
            <a:r>
              <a:rPr lang="sv-SE" b="1" dirty="0" err="1" smtClean="0">
                <a:solidFill>
                  <a:schemeClr val="accent6">
                    <a:lumMod val="75000"/>
                  </a:schemeClr>
                </a:solidFill>
              </a:rPr>
              <a:t>Reviewing</a:t>
            </a:r>
            <a:r>
              <a:rPr lang="sv-SE" b="1" dirty="0" smtClean="0">
                <a:solidFill>
                  <a:schemeClr val="accent6">
                    <a:lumMod val="75000"/>
                  </a:schemeClr>
                </a:solidFill>
              </a:rPr>
              <a:t> </a:t>
            </a:r>
            <a:r>
              <a:rPr lang="sv-SE" b="1" dirty="0" err="1" smtClean="0">
                <a:solidFill>
                  <a:schemeClr val="accent6">
                    <a:lumMod val="75000"/>
                  </a:schemeClr>
                </a:solidFill>
              </a:rPr>
              <a:t>introductions</a:t>
            </a:r>
            <a:endParaRPr lang="sv-SE" b="1" dirty="0">
              <a:solidFill>
                <a:schemeClr val="accent6">
                  <a:lumMod val="75000"/>
                </a:schemeClr>
              </a:solidFill>
            </a:endParaRPr>
          </a:p>
        </p:txBody>
      </p:sp>
      <p:sp>
        <p:nvSpPr>
          <p:cNvPr id="3" name="Content Placeholder 2"/>
          <p:cNvSpPr>
            <a:spLocks noGrp="1"/>
          </p:cNvSpPr>
          <p:nvPr>
            <p:ph idx="1"/>
          </p:nvPr>
        </p:nvSpPr>
        <p:spPr/>
        <p:txBody>
          <a:bodyPr/>
          <a:lstStyle/>
          <a:p>
            <a:r>
              <a:rPr lang="sv-SE" dirty="0" smtClean="0"/>
              <a:t>Does the </a:t>
            </a:r>
            <a:r>
              <a:rPr lang="sv-SE" dirty="0" err="1" smtClean="0"/>
              <a:t>introduction</a:t>
            </a:r>
            <a:r>
              <a:rPr lang="sv-SE" dirty="0" smtClean="0"/>
              <a:t> </a:t>
            </a:r>
            <a:r>
              <a:rPr lang="sv-SE" dirty="0" err="1" smtClean="0"/>
              <a:t>attract</a:t>
            </a:r>
            <a:r>
              <a:rPr lang="sv-SE" dirty="0" smtClean="0"/>
              <a:t> the </a:t>
            </a:r>
            <a:r>
              <a:rPr lang="sv-SE" dirty="0" err="1" smtClean="0"/>
              <a:t>reader’s</a:t>
            </a:r>
            <a:r>
              <a:rPr lang="sv-SE" dirty="0" smtClean="0"/>
              <a:t> attention?</a:t>
            </a:r>
          </a:p>
          <a:p>
            <a:r>
              <a:rPr lang="sv-SE" dirty="0" smtClean="0"/>
              <a:t>Is </a:t>
            </a:r>
            <a:r>
              <a:rPr lang="sv-SE" dirty="0" err="1" smtClean="0"/>
              <a:t>there</a:t>
            </a:r>
            <a:r>
              <a:rPr lang="sv-SE" dirty="0" smtClean="0"/>
              <a:t> a </a:t>
            </a:r>
            <a:r>
              <a:rPr lang="sv-SE" dirty="0" err="1" smtClean="0"/>
              <a:t>clear</a:t>
            </a:r>
            <a:r>
              <a:rPr lang="sv-SE" dirty="0" smtClean="0"/>
              <a:t> </a:t>
            </a:r>
            <a:r>
              <a:rPr lang="sv-SE" dirty="0" err="1" smtClean="0"/>
              <a:t>link</a:t>
            </a:r>
            <a:r>
              <a:rPr lang="sv-SE" dirty="0" smtClean="0"/>
              <a:t> </a:t>
            </a:r>
            <a:r>
              <a:rPr lang="sv-SE" dirty="0" err="1" smtClean="0"/>
              <a:t>between</a:t>
            </a:r>
            <a:r>
              <a:rPr lang="sv-SE" dirty="0" smtClean="0"/>
              <a:t> the problem and </a:t>
            </a:r>
            <a:r>
              <a:rPr lang="sv-SE" dirty="0" err="1" smtClean="0"/>
              <a:t>why</a:t>
            </a:r>
            <a:r>
              <a:rPr lang="sv-SE" dirty="0" smtClean="0"/>
              <a:t> </a:t>
            </a:r>
            <a:r>
              <a:rPr lang="sv-SE" dirty="0" err="1" smtClean="0"/>
              <a:t>this</a:t>
            </a:r>
            <a:r>
              <a:rPr lang="sv-SE" dirty="0" smtClean="0"/>
              <a:t> </a:t>
            </a:r>
            <a:r>
              <a:rPr lang="sv-SE" dirty="0" err="1" smtClean="0"/>
              <a:t>study</a:t>
            </a:r>
            <a:r>
              <a:rPr lang="sv-SE" dirty="0" smtClean="0"/>
              <a:t> </a:t>
            </a:r>
            <a:r>
              <a:rPr lang="sv-SE" dirty="0" err="1" smtClean="0"/>
              <a:t>was</a:t>
            </a:r>
            <a:r>
              <a:rPr lang="sv-SE" dirty="0" smtClean="0"/>
              <a:t> </a:t>
            </a:r>
            <a:r>
              <a:rPr lang="sv-SE" dirty="0" err="1" smtClean="0"/>
              <a:t>carried</a:t>
            </a:r>
            <a:r>
              <a:rPr lang="sv-SE" dirty="0" smtClean="0"/>
              <a:t> </a:t>
            </a:r>
            <a:r>
              <a:rPr lang="sv-SE" dirty="0" err="1" smtClean="0"/>
              <a:t>out</a:t>
            </a:r>
            <a:r>
              <a:rPr lang="sv-SE" dirty="0" smtClean="0"/>
              <a:t>?</a:t>
            </a:r>
          </a:p>
          <a:p>
            <a:r>
              <a:rPr lang="sv-SE" dirty="0" smtClean="0"/>
              <a:t>Is the research </a:t>
            </a:r>
            <a:r>
              <a:rPr lang="sv-SE" dirty="0" err="1" smtClean="0"/>
              <a:t>question</a:t>
            </a:r>
            <a:r>
              <a:rPr lang="sv-SE" dirty="0" smtClean="0"/>
              <a:t> </a:t>
            </a:r>
            <a:r>
              <a:rPr lang="sv-SE" dirty="0" err="1" smtClean="0"/>
              <a:t>clearly</a:t>
            </a:r>
            <a:r>
              <a:rPr lang="sv-SE" dirty="0" smtClean="0"/>
              <a:t> </a:t>
            </a:r>
            <a:r>
              <a:rPr lang="sv-SE" dirty="0" err="1" smtClean="0"/>
              <a:t>stated</a:t>
            </a:r>
            <a:r>
              <a:rPr lang="sv-SE" dirty="0" smtClean="0"/>
              <a:t>?</a:t>
            </a:r>
          </a:p>
          <a:p>
            <a:r>
              <a:rPr lang="sv-SE" dirty="0" err="1" smtClean="0"/>
              <a:t>Are</a:t>
            </a:r>
            <a:r>
              <a:rPr lang="sv-SE" dirty="0" smtClean="0"/>
              <a:t> the </a:t>
            </a:r>
            <a:r>
              <a:rPr lang="sv-SE" dirty="0" err="1" smtClean="0"/>
              <a:t>aims</a:t>
            </a:r>
            <a:r>
              <a:rPr lang="sv-SE" dirty="0" smtClean="0"/>
              <a:t> and </a:t>
            </a:r>
            <a:r>
              <a:rPr lang="sv-SE" dirty="0" err="1" smtClean="0"/>
              <a:t>objectives</a:t>
            </a:r>
            <a:r>
              <a:rPr lang="sv-SE" dirty="0" smtClean="0"/>
              <a:t> </a:t>
            </a:r>
            <a:r>
              <a:rPr lang="sv-SE" dirty="0" err="1" smtClean="0"/>
              <a:t>clearly</a:t>
            </a:r>
            <a:r>
              <a:rPr lang="sv-SE" dirty="0" smtClean="0"/>
              <a:t> </a:t>
            </a:r>
            <a:r>
              <a:rPr lang="sv-SE" dirty="0" err="1" smtClean="0"/>
              <a:t>stated</a:t>
            </a:r>
            <a:r>
              <a:rPr lang="sv-SE" dirty="0" smtClean="0"/>
              <a:t>?</a:t>
            </a:r>
          </a:p>
          <a:p>
            <a:r>
              <a:rPr lang="sv-SE" dirty="0" smtClean="0"/>
              <a:t>Is the text </a:t>
            </a:r>
            <a:r>
              <a:rPr lang="sv-SE" dirty="0" err="1" smtClean="0"/>
              <a:t>reader-friendly</a:t>
            </a:r>
            <a:r>
              <a:rPr lang="sv-SE" smtClean="0"/>
              <a:t>?</a:t>
            </a:r>
          </a:p>
          <a:p>
            <a:endParaRPr lang="sv-SE" dirty="0"/>
          </a:p>
        </p:txBody>
      </p:sp>
      <p:pic>
        <p:nvPicPr>
          <p:cNvPr id="4" name="Picture 3" descr="Deepu_K – Youth Voi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679" y="3918948"/>
            <a:ext cx="3870688" cy="2705145"/>
          </a:xfrm>
          <a:prstGeom prst="rect">
            <a:avLst/>
          </a:prstGeom>
        </p:spPr>
      </p:pic>
    </p:spTree>
    <p:extLst>
      <p:ext uri="{BB962C8B-B14F-4D97-AF65-F5344CB8AC3E}">
        <p14:creationId xmlns:p14="http://schemas.microsoft.com/office/powerpoint/2010/main" val="3169432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solidFill>
                  <a:schemeClr val="accent6">
                    <a:lumMod val="75000"/>
                  </a:schemeClr>
                </a:solidFill>
              </a:rPr>
              <a:t>Peer </a:t>
            </a:r>
            <a:r>
              <a:rPr lang="sv-SE" b="1" dirty="0" err="1" smtClean="0">
                <a:solidFill>
                  <a:schemeClr val="accent6">
                    <a:lumMod val="75000"/>
                  </a:schemeClr>
                </a:solidFill>
              </a:rPr>
              <a:t>review</a:t>
            </a:r>
            <a:r>
              <a:rPr lang="sv-SE" b="1" dirty="0" smtClean="0">
                <a:solidFill>
                  <a:schemeClr val="accent6">
                    <a:lumMod val="75000"/>
                  </a:schemeClr>
                </a:solidFill>
              </a:rPr>
              <a:t>: Process</a:t>
            </a:r>
            <a:endParaRPr lang="sv-SE" b="1" dirty="0">
              <a:solidFill>
                <a:schemeClr val="accent6">
                  <a:lumMod val="75000"/>
                </a:schemeClr>
              </a:solidFill>
            </a:endParaRPr>
          </a:p>
        </p:txBody>
      </p:sp>
      <p:sp>
        <p:nvSpPr>
          <p:cNvPr id="3" name="Content Placeholder 2"/>
          <p:cNvSpPr>
            <a:spLocks noGrp="1"/>
          </p:cNvSpPr>
          <p:nvPr>
            <p:ph idx="1"/>
          </p:nvPr>
        </p:nvSpPr>
        <p:spPr/>
        <p:txBody>
          <a:bodyPr/>
          <a:lstStyle/>
          <a:p>
            <a:r>
              <a:rPr lang="sv-SE" dirty="0" smtClean="0"/>
              <a:t>Start by </a:t>
            </a:r>
            <a:r>
              <a:rPr lang="sv-SE" dirty="0" err="1" smtClean="0"/>
              <a:t>deciding</a:t>
            </a:r>
            <a:r>
              <a:rPr lang="sv-SE" dirty="0" smtClean="0"/>
              <a:t> </a:t>
            </a:r>
            <a:r>
              <a:rPr lang="sv-SE" dirty="0" err="1" smtClean="0"/>
              <a:t>how</a:t>
            </a:r>
            <a:r>
              <a:rPr lang="sv-SE" dirty="0" smtClean="0"/>
              <a:t> to </a:t>
            </a:r>
            <a:r>
              <a:rPr lang="sv-SE" dirty="0" err="1" smtClean="0"/>
              <a:t>divide</a:t>
            </a:r>
            <a:r>
              <a:rPr lang="sv-SE" dirty="0" smtClean="0"/>
              <a:t> </a:t>
            </a:r>
            <a:r>
              <a:rPr lang="sv-SE" dirty="0" err="1" smtClean="0"/>
              <a:t>up</a:t>
            </a:r>
            <a:r>
              <a:rPr lang="sv-SE" dirty="0" smtClean="0"/>
              <a:t> the </a:t>
            </a:r>
            <a:r>
              <a:rPr lang="sv-SE" dirty="0" err="1" smtClean="0"/>
              <a:t>time</a:t>
            </a:r>
            <a:r>
              <a:rPr lang="sv-SE" dirty="0" smtClean="0"/>
              <a:t> so </a:t>
            </a:r>
            <a:r>
              <a:rPr lang="sv-SE" dirty="0" err="1" smtClean="0"/>
              <a:t>that</a:t>
            </a:r>
            <a:r>
              <a:rPr lang="sv-SE" dirty="0" smtClean="0"/>
              <a:t> </a:t>
            </a:r>
            <a:r>
              <a:rPr lang="sv-SE" dirty="0" err="1" smtClean="0"/>
              <a:t>you</a:t>
            </a:r>
            <a:r>
              <a:rPr lang="sv-SE" dirty="0" smtClean="0"/>
              <a:t> </a:t>
            </a:r>
            <a:r>
              <a:rPr lang="sv-SE" dirty="0" err="1" smtClean="0"/>
              <a:t>spend</a:t>
            </a:r>
            <a:r>
              <a:rPr lang="sv-SE" dirty="0" smtClean="0"/>
              <a:t> the same </a:t>
            </a:r>
            <a:r>
              <a:rPr lang="sv-SE" dirty="0" err="1" smtClean="0"/>
              <a:t>time</a:t>
            </a:r>
            <a:r>
              <a:rPr lang="sv-SE" dirty="0" smtClean="0"/>
              <a:t> on </a:t>
            </a:r>
            <a:r>
              <a:rPr lang="sv-SE" dirty="0" err="1" smtClean="0"/>
              <a:t>each</a:t>
            </a:r>
            <a:r>
              <a:rPr lang="sv-SE" dirty="0" smtClean="0"/>
              <a:t> text</a:t>
            </a:r>
          </a:p>
          <a:p>
            <a:r>
              <a:rPr lang="sv-SE" dirty="0" err="1" smtClean="0"/>
              <a:t>Keep</a:t>
            </a:r>
            <a:r>
              <a:rPr lang="sv-SE" dirty="0" smtClean="0"/>
              <a:t> an </a:t>
            </a:r>
            <a:r>
              <a:rPr lang="sv-SE" dirty="0" err="1" smtClean="0"/>
              <a:t>eye</a:t>
            </a:r>
            <a:r>
              <a:rPr lang="sv-SE" dirty="0" smtClean="0"/>
              <a:t> on the </a:t>
            </a:r>
            <a:r>
              <a:rPr lang="sv-SE" dirty="0" err="1" smtClean="0"/>
              <a:t>time</a:t>
            </a:r>
            <a:endParaRPr lang="sv-SE" dirty="0" smtClean="0"/>
          </a:p>
          <a:p>
            <a:r>
              <a:rPr lang="sv-SE" dirty="0" smtClean="0"/>
              <a:t>Be </a:t>
            </a:r>
            <a:r>
              <a:rPr lang="sv-SE" dirty="0" err="1" smtClean="0"/>
              <a:t>constructive</a:t>
            </a:r>
            <a:r>
              <a:rPr lang="sv-SE" dirty="0" smtClean="0"/>
              <a:t> in </a:t>
            </a:r>
            <a:r>
              <a:rPr lang="sv-SE" dirty="0" err="1" smtClean="0"/>
              <a:t>your</a:t>
            </a:r>
            <a:r>
              <a:rPr lang="sv-SE" dirty="0" smtClean="0"/>
              <a:t> feedback</a:t>
            </a:r>
          </a:p>
          <a:p>
            <a:r>
              <a:rPr lang="sv-SE" dirty="0" smtClean="0"/>
              <a:t>It </a:t>
            </a:r>
            <a:r>
              <a:rPr lang="sv-SE" dirty="0" err="1" smtClean="0"/>
              <a:t>should</a:t>
            </a:r>
            <a:r>
              <a:rPr lang="sv-SE" dirty="0" smtClean="0"/>
              <a:t> be a </a:t>
            </a:r>
            <a:r>
              <a:rPr lang="sv-SE" dirty="0" err="1" smtClean="0"/>
              <a:t>dialogue</a:t>
            </a:r>
            <a:r>
              <a:rPr lang="sv-SE" dirty="0" smtClean="0"/>
              <a:t> – </a:t>
            </a:r>
            <a:r>
              <a:rPr lang="sv-SE" dirty="0" err="1" smtClean="0"/>
              <a:t>let</a:t>
            </a:r>
            <a:r>
              <a:rPr lang="sv-SE" dirty="0" smtClean="0"/>
              <a:t> the </a:t>
            </a:r>
            <a:r>
              <a:rPr lang="sv-SE" dirty="0" err="1" smtClean="0"/>
              <a:t>authors</a:t>
            </a:r>
            <a:r>
              <a:rPr lang="sv-SE" dirty="0" smtClean="0"/>
              <a:t> </a:t>
            </a:r>
            <a:r>
              <a:rPr lang="sv-SE" dirty="0" err="1" smtClean="0"/>
              <a:t>respond</a:t>
            </a:r>
            <a:r>
              <a:rPr lang="sv-SE" dirty="0" smtClean="0"/>
              <a:t> to </a:t>
            </a:r>
            <a:r>
              <a:rPr lang="sv-SE" dirty="0" err="1" smtClean="0"/>
              <a:t>your</a:t>
            </a:r>
            <a:r>
              <a:rPr lang="sv-SE" dirty="0" smtClean="0"/>
              <a:t> </a:t>
            </a:r>
            <a:r>
              <a:rPr lang="sv-SE" dirty="0" err="1" smtClean="0"/>
              <a:t>points</a:t>
            </a:r>
            <a:endParaRPr lang="sv-SE" dirty="0"/>
          </a:p>
        </p:txBody>
      </p:sp>
      <p:pic>
        <p:nvPicPr>
          <p:cNvPr id="5" name="Picture 4" descr="GeekSV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771" y="4290468"/>
            <a:ext cx="3810000" cy="2352675"/>
          </a:xfrm>
          <a:prstGeom prst="rect">
            <a:avLst/>
          </a:prstGeom>
        </p:spPr>
      </p:pic>
    </p:spTree>
    <p:extLst>
      <p:ext uri="{BB962C8B-B14F-4D97-AF65-F5344CB8AC3E}">
        <p14:creationId xmlns:p14="http://schemas.microsoft.com/office/powerpoint/2010/main" val="3233469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smtClean="0">
                <a:solidFill>
                  <a:schemeClr val="accent6">
                    <a:lumMod val="75000"/>
                  </a:schemeClr>
                </a:solidFill>
              </a:rPr>
              <a:t>Peer </a:t>
            </a:r>
            <a:r>
              <a:rPr lang="sv-SE" b="1" dirty="0" err="1" smtClean="0">
                <a:solidFill>
                  <a:schemeClr val="accent6">
                    <a:lumMod val="75000"/>
                  </a:schemeClr>
                </a:solidFill>
              </a:rPr>
              <a:t>review</a:t>
            </a:r>
            <a:r>
              <a:rPr lang="sv-SE" b="1" dirty="0" smtClean="0">
                <a:solidFill>
                  <a:schemeClr val="accent6">
                    <a:lumMod val="75000"/>
                  </a:schemeClr>
                </a:solidFill>
              </a:rPr>
              <a:t>: </a:t>
            </a:r>
            <a:r>
              <a:rPr lang="sv-SE" b="1" dirty="0" err="1">
                <a:solidFill>
                  <a:schemeClr val="accent6">
                    <a:lumMod val="75000"/>
                  </a:schemeClr>
                </a:solidFill>
              </a:rPr>
              <a:t>R</a:t>
            </a:r>
            <a:r>
              <a:rPr lang="sv-SE" b="1" dirty="0" err="1" smtClean="0">
                <a:solidFill>
                  <a:schemeClr val="accent6">
                    <a:lumMod val="75000"/>
                  </a:schemeClr>
                </a:solidFill>
              </a:rPr>
              <a:t>esponding</a:t>
            </a:r>
            <a:r>
              <a:rPr lang="sv-SE" b="1" dirty="0" smtClean="0">
                <a:solidFill>
                  <a:schemeClr val="accent6">
                    <a:lumMod val="75000"/>
                  </a:schemeClr>
                </a:solidFill>
              </a:rPr>
              <a:t> to feedback</a:t>
            </a:r>
            <a:endParaRPr lang="sv-SE" b="1" dirty="0">
              <a:solidFill>
                <a:schemeClr val="accent6">
                  <a:lumMod val="75000"/>
                </a:schemeClr>
              </a:solidFill>
            </a:endParaRPr>
          </a:p>
        </p:txBody>
      </p:sp>
      <p:sp>
        <p:nvSpPr>
          <p:cNvPr id="3" name="Content Placeholder 2"/>
          <p:cNvSpPr>
            <a:spLocks noGrp="1"/>
          </p:cNvSpPr>
          <p:nvPr>
            <p:ph idx="1"/>
          </p:nvPr>
        </p:nvSpPr>
        <p:spPr/>
        <p:txBody>
          <a:bodyPr/>
          <a:lstStyle/>
          <a:p>
            <a:r>
              <a:rPr lang="sv-SE" dirty="0" err="1" smtClean="0"/>
              <a:t>Which</a:t>
            </a:r>
            <a:r>
              <a:rPr lang="sv-SE" dirty="0" smtClean="0"/>
              <a:t> </a:t>
            </a:r>
            <a:r>
              <a:rPr lang="sv-SE" dirty="0" err="1" smtClean="0"/>
              <a:t>advice</a:t>
            </a:r>
            <a:r>
              <a:rPr lang="sv-SE" dirty="0" smtClean="0"/>
              <a:t> </a:t>
            </a:r>
            <a:r>
              <a:rPr lang="sv-SE" dirty="0" err="1" smtClean="0"/>
              <a:t>will</a:t>
            </a:r>
            <a:r>
              <a:rPr lang="sv-SE" dirty="0" smtClean="0"/>
              <a:t> </a:t>
            </a:r>
            <a:r>
              <a:rPr lang="sv-SE" dirty="0" err="1" smtClean="0"/>
              <a:t>you</a:t>
            </a:r>
            <a:r>
              <a:rPr lang="sv-SE" dirty="0" smtClean="0"/>
              <a:t> accept? </a:t>
            </a:r>
            <a:r>
              <a:rPr lang="sv-SE" dirty="0" err="1" smtClean="0"/>
              <a:t>Why</a:t>
            </a:r>
            <a:r>
              <a:rPr lang="sv-SE" dirty="0" smtClean="0"/>
              <a:t>?</a:t>
            </a:r>
          </a:p>
          <a:p>
            <a:r>
              <a:rPr lang="sv-SE" dirty="0" err="1" smtClean="0"/>
              <a:t>Which</a:t>
            </a:r>
            <a:r>
              <a:rPr lang="sv-SE" dirty="0" smtClean="0"/>
              <a:t> </a:t>
            </a:r>
            <a:r>
              <a:rPr lang="sv-SE" dirty="0" err="1" smtClean="0"/>
              <a:t>advice</a:t>
            </a:r>
            <a:r>
              <a:rPr lang="sv-SE" dirty="0" smtClean="0"/>
              <a:t> </a:t>
            </a:r>
            <a:r>
              <a:rPr lang="sv-SE" dirty="0" err="1" smtClean="0"/>
              <a:t>will</a:t>
            </a:r>
            <a:r>
              <a:rPr lang="sv-SE" dirty="0" smtClean="0"/>
              <a:t> </a:t>
            </a:r>
            <a:r>
              <a:rPr lang="sv-SE" dirty="0" err="1" smtClean="0"/>
              <a:t>you</a:t>
            </a:r>
            <a:r>
              <a:rPr lang="sv-SE" dirty="0" smtClean="0"/>
              <a:t> </a:t>
            </a:r>
            <a:r>
              <a:rPr lang="sv-SE" dirty="0" err="1" smtClean="0"/>
              <a:t>reject</a:t>
            </a:r>
            <a:r>
              <a:rPr lang="sv-SE" dirty="0" smtClean="0"/>
              <a:t>? </a:t>
            </a:r>
            <a:r>
              <a:rPr lang="sv-SE" dirty="0" err="1" smtClean="0"/>
              <a:t>Why</a:t>
            </a:r>
            <a:r>
              <a:rPr lang="sv-SE" dirty="0" smtClean="0"/>
              <a:t>?</a:t>
            </a:r>
          </a:p>
          <a:p>
            <a:r>
              <a:rPr lang="sv-SE" dirty="0" err="1" smtClean="0"/>
              <a:t>Which</a:t>
            </a:r>
            <a:r>
              <a:rPr lang="sv-SE" dirty="0" smtClean="0"/>
              <a:t> </a:t>
            </a:r>
            <a:r>
              <a:rPr lang="sv-SE" dirty="0" err="1" smtClean="0"/>
              <a:t>advice</a:t>
            </a:r>
            <a:r>
              <a:rPr lang="sv-SE" dirty="0" smtClean="0"/>
              <a:t> </a:t>
            </a:r>
            <a:r>
              <a:rPr lang="sv-SE" dirty="0" err="1" smtClean="0"/>
              <a:t>will</a:t>
            </a:r>
            <a:r>
              <a:rPr lang="sv-SE" dirty="0" smtClean="0"/>
              <a:t> </a:t>
            </a:r>
            <a:r>
              <a:rPr lang="sv-SE" dirty="0" err="1" smtClean="0"/>
              <a:t>you</a:t>
            </a:r>
            <a:r>
              <a:rPr lang="sv-SE" dirty="0" smtClean="0"/>
              <a:t> </a:t>
            </a:r>
            <a:r>
              <a:rPr lang="sv-SE" dirty="0" err="1" smtClean="0"/>
              <a:t>reserve</a:t>
            </a:r>
            <a:r>
              <a:rPr lang="sv-SE" dirty="0" smtClean="0"/>
              <a:t> </a:t>
            </a:r>
            <a:r>
              <a:rPr lang="sv-SE" dirty="0" err="1" smtClean="0"/>
              <a:t>judgement</a:t>
            </a:r>
            <a:r>
              <a:rPr lang="sv-SE" dirty="0" smtClean="0"/>
              <a:t> on? </a:t>
            </a:r>
            <a:r>
              <a:rPr lang="sv-SE" dirty="0" err="1" smtClean="0"/>
              <a:t>Why</a:t>
            </a:r>
            <a:r>
              <a:rPr lang="sv-SE" dirty="0" smtClean="0"/>
              <a:t>?</a:t>
            </a:r>
            <a:endParaRPr lang="sv-SE" dirty="0"/>
          </a:p>
        </p:txBody>
      </p:sp>
      <p:pic>
        <p:nvPicPr>
          <p:cNvPr id="4" name="Picture 3" descr="The Thinker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7755" y="4001294"/>
            <a:ext cx="1984683" cy="2573383"/>
          </a:xfrm>
          <a:prstGeom prst="rect">
            <a:avLst/>
          </a:prstGeom>
        </p:spPr>
      </p:pic>
    </p:spTree>
    <p:extLst>
      <p:ext uri="{BB962C8B-B14F-4D97-AF65-F5344CB8AC3E}">
        <p14:creationId xmlns:p14="http://schemas.microsoft.com/office/powerpoint/2010/main" val="568302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 promesa de una revisión por pares justa - Cuaderno de Cultura Científic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5203" y="2238103"/>
            <a:ext cx="7009951" cy="3187337"/>
          </a:xfrm>
          <a:prstGeom prst="rect">
            <a:avLst/>
          </a:prstGeom>
        </p:spPr>
      </p:pic>
    </p:spTree>
    <p:extLst>
      <p:ext uri="{BB962C8B-B14F-4D97-AF65-F5344CB8AC3E}">
        <p14:creationId xmlns:p14="http://schemas.microsoft.com/office/powerpoint/2010/main" val="1535773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solidFill>
                  <a:schemeClr val="accent6">
                    <a:lumMod val="75000"/>
                  </a:schemeClr>
                </a:solidFill>
              </a:rPr>
              <a:t>Peer </a:t>
            </a:r>
            <a:r>
              <a:rPr lang="sv-SE" b="1" dirty="0" err="1">
                <a:solidFill>
                  <a:schemeClr val="accent6">
                    <a:lumMod val="75000"/>
                  </a:schemeClr>
                </a:solidFill>
              </a:rPr>
              <a:t>review</a:t>
            </a:r>
            <a:r>
              <a:rPr lang="sv-SE" b="1" dirty="0">
                <a:solidFill>
                  <a:schemeClr val="accent6">
                    <a:lumMod val="75000"/>
                  </a:schemeClr>
                </a:solidFill>
              </a:rPr>
              <a:t>: </a:t>
            </a:r>
            <a:r>
              <a:rPr lang="sv-SE" b="1" dirty="0" err="1" smtClean="0">
                <a:solidFill>
                  <a:schemeClr val="accent6">
                    <a:lumMod val="75000"/>
                  </a:schemeClr>
                </a:solidFill>
              </a:rPr>
              <a:t>Language</a:t>
            </a:r>
            <a:r>
              <a:rPr lang="sv-SE" b="1" dirty="0" smtClean="0">
                <a:solidFill>
                  <a:schemeClr val="accent6">
                    <a:lumMod val="75000"/>
                  </a:schemeClr>
                </a:solidFill>
              </a:rPr>
              <a:t> and </a:t>
            </a:r>
            <a:r>
              <a:rPr lang="sv-SE" b="1" dirty="0" err="1" smtClean="0">
                <a:solidFill>
                  <a:schemeClr val="accent6">
                    <a:lumMod val="75000"/>
                  </a:schemeClr>
                </a:solidFill>
              </a:rPr>
              <a:t>flow</a:t>
            </a:r>
            <a:endParaRPr lang="sv-SE" dirty="0"/>
          </a:p>
        </p:txBody>
      </p:sp>
      <p:sp>
        <p:nvSpPr>
          <p:cNvPr id="3" name="Content Placeholder 2"/>
          <p:cNvSpPr>
            <a:spLocks noGrp="1"/>
          </p:cNvSpPr>
          <p:nvPr>
            <p:ph idx="1"/>
          </p:nvPr>
        </p:nvSpPr>
        <p:spPr/>
        <p:txBody>
          <a:bodyPr/>
          <a:lstStyle/>
          <a:p>
            <a:r>
              <a:rPr lang="sv-SE" dirty="0" smtClean="0"/>
              <a:t>Before the </a:t>
            </a:r>
            <a:r>
              <a:rPr lang="sv-SE" dirty="0" err="1" smtClean="0"/>
              <a:t>next</a:t>
            </a:r>
            <a:r>
              <a:rPr lang="sv-SE" dirty="0" smtClean="0"/>
              <a:t> part </a:t>
            </a:r>
            <a:r>
              <a:rPr lang="sv-SE" dirty="0" err="1" smtClean="0"/>
              <a:t>of</a:t>
            </a:r>
            <a:r>
              <a:rPr lang="sv-SE" dirty="0" smtClean="0"/>
              <a:t> the </a:t>
            </a:r>
            <a:r>
              <a:rPr lang="sv-SE" dirty="0" err="1" smtClean="0"/>
              <a:t>peer</a:t>
            </a:r>
            <a:r>
              <a:rPr lang="sv-SE" dirty="0" smtClean="0"/>
              <a:t> </a:t>
            </a:r>
            <a:r>
              <a:rPr lang="sv-SE" dirty="0" err="1" smtClean="0"/>
              <a:t>review</a:t>
            </a:r>
            <a:r>
              <a:rPr lang="sv-SE" dirty="0" smtClean="0"/>
              <a:t>, </a:t>
            </a:r>
            <a:r>
              <a:rPr lang="sv-SE" dirty="0" err="1" smtClean="0"/>
              <a:t>we</a:t>
            </a:r>
            <a:r>
              <a:rPr lang="sv-SE" dirty="0" smtClean="0"/>
              <a:t> </a:t>
            </a:r>
            <a:r>
              <a:rPr lang="sv-SE" dirty="0" err="1" smtClean="0"/>
              <a:t>will</a:t>
            </a:r>
            <a:r>
              <a:rPr lang="sv-SE" dirty="0" smtClean="0"/>
              <a:t> </a:t>
            </a:r>
            <a:r>
              <a:rPr lang="sv-SE" dirty="0" err="1" smtClean="0"/>
              <a:t>review</a:t>
            </a:r>
            <a:r>
              <a:rPr lang="sv-SE" dirty="0" smtClean="0"/>
              <a:t> </a:t>
            </a:r>
            <a:r>
              <a:rPr lang="sv-SE" dirty="0" err="1" smtClean="0"/>
              <a:t>some</a:t>
            </a:r>
            <a:r>
              <a:rPr lang="sv-SE" dirty="0" smtClean="0"/>
              <a:t> </a:t>
            </a:r>
            <a:r>
              <a:rPr lang="sv-SE" dirty="0" err="1" smtClean="0"/>
              <a:t>aspects</a:t>
            </a:r>
            <a:r>
              <a:rPr lang="sv-SE" dirty="0" smtClean="0"/>
              <a:t> </a:t>
            </a:r>
            <a:r>
              <a:rPr lang="sv-SE" dirty="0" err="1" smtClean="0"/>
              <a:t>of</a:t>
            </a:r>
            <a:r>
              <a:rPr lang="sv-SE" dirty="0" smtClean="0"/>
              <a:t> </a:t>
            </a:r>
            <a:r>
              <a:rPr lang="sv-SE" dirty="0" err="1" smtClean="0"/>
              <a:t>language</a:t>
            </a:r>
            <a:r>
              <a:rPr lang="sv-SE" dirty="0" smtClean="0"/>
              <a:t> and </a:t>
            </a:r>
            <a:r>
              <a:rPr lang="sv-SE" dirty="0" err="1" smtClean="0"/>
              <a:t>flow</a:t>
            </a:r>
            <a:r>
              <a:rPr lang="sv-SE" dirty="0" smtClean="0"/>
              <a:t> by analysing parts </a:t>
            </a:r>
            <a:r>
              <a:rPr lang="sv-SE" dirty="0" err="1" smtClean="0"/>
              <a:t>of</a:t>
            </a:r>
            <a:r>
              <a:rPr lang="sv-SE" dirty="0" smtClean="0"/>
              <a:t> a KTH research </a:t>
            </a:r>
            <a:r>
              <a:rPr lang="sv-SE" dirty="0" err="1" smtClean="0"/>
              <a:t>project</a:t>
            </a:r>
            <a:r>
              <a:rPr lang="sv-SE" dirty="0" smtClean="0"/>
              <a:t> </a:t>
            </a:r>
            <a:r>
              <a:rPr lang="sv-SE" dirty="0" err="1" smtClean="0"/>
              <a:t>introduction</a:t>
            </a:r>
            <a:r>
              <a:rPr lang="sv-SE" dirty="0" smtClean="0"/>
              <a:t> </a:t>
            </a:r>
            <a:endParaRPr lang="sv-SE" dirty="0"/>
          </a:p>
        </p:txBody>
      </p:sp>
    </p:spTree>
    <p:extLst>
      <p:ext uri="{BB962C8B-B14F-4D97-AF65-F5344CB8AC3E}">
        <p14:creationId xmlns:p14="http://schemas.microsoft.com/office/powerpoint/2010/main" val="3120745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TotalTime>
  <Words>1464</Words>
  <Application>Microsoft Office PowerPoint</Application>
  <PresentationFormat>Widescreen</PresentationFormat>
  <Paragraphs>77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Seminar DA150X</vt:lpstr>
      <vt:lpstr>Timetable (31 March, 3 April) </vt:lpstr>
      <vt:lpstr>Where do we start? </vt:lpstr>
      <vt:lpstr>Peer review: Approach</vt:lpstr>
      <vt:lpstr>Peer review: Reviewing introductions</vt:lpstr>
      <vt:lpstr>Peer review: Process</vt:lpstr>
      <vt:lpstr>Peer review: Responding to feedback</vt:lpstr>
      <vt:lpstr>PowerPoint Presentation</vt:lpstr>
      <vt:lpstr>Peer review: Language and flow</vt:lpstr>
      <vt:lpstr>Example paragraphs from  Introduction section of:</vt:lpstr>
      <vt:lpstr>Example paragraphs</vt:lpstr>
      <vt:lpstr>How is this paragraph structured?  What do the different colours represent?</vt:lpstr>
      <vt:lpstr>PowerPoint Presentation</vt:lpstr>
      <vt:lpstr>What is the purpose of the highlighted phrases? What is the purpose of the second sentence?</vt:lpstr>
      <vt:lpstr>PowerPoint Presentation</vt:lpstr>
      <vt:lpstr>PowerPoint Presentation</vt:lpstr>
      <vt:lpstr>What is the function of the highlighted words? How does the use of acronyms aid flow?</vt:lpstr>
      <vt:lpstr>PowerPoint Presentation</vt:lpstr>
      <vt:lpstr>PowerPoint Presentation</vt:lpstr>
      <vt:lpstr>Peer review: Language and flow</vt:lpstr>
      <vt:lpstr>PowerPoint Presentation</vt:lpstr>
      <vt:lpstr>PowerPoint Presentation</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DA150X</dc:title>
  <dc:creator>Jane Bottomley</dc:creator>
  <cp:lastModifiedBy>Jane Bottomley</cp:lastModifiedBy>
  <cp:revision>37</cp:revision>
  <dcterms:created xsi:type="dcterms:W3CDTF">2021-03-26T15:56:49Z</dcterms:created>
  <dcterms:modified xsi:type="dcterms:W3CDTF">2023-04-03T13:03:20Z</dcterms:modified>
</cp:coreProperties>
</file>