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16"/>
  </p:notesMasterIdLst>
  <p:handoutMasterIdLst>
    <p:handoutMasterId r:id="rId17"/>
  </p:handoutMasterIdLst>
  <p:sldIdLst>
    <p:sldId id="281" r:id="rId2"/>
    <p:sldId id="282" r:id="rId3"/>
    <p:sldId id="289" r:id="rId4"/>
    <p:sldId id="291" r:id="rId5"/>
    <p:sldId id="292" r:id="rId6"/>
    <p:sldId id="298" r:id="rId7"/>
    <p:sldId id="293" r:id="rId8"/>
    <p:sldId id="294" r:id="rId9"/>
    <p:sldId id="295" r:id="rId10"/>
    <p:sldId id="296" r:id="rId11"/>
    <p:sldId id="287" r:id="rId12"/>
    <p:sldId id="288" r:id="rId13"/>
    <p:sldId id="284" r:id="rId14"/>
    <p:sldId id="297" r:id="rId15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74"/>
    <p:restoredTop sz="94577"/>
  </p:normalViewPr>
  <p:slideViewPr>
    <p:cSldViewPr>
      <p:cViewPr varScale="1">
        <p:scale>
          <a:sx n="71" d="100"/>
          <a:sy n="71" d="100"/>
        </p:scale>
        <p:origin x="184" y="10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D84C6E8-1309-B17C-91D3-0DB78B6C22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79E682D-9EBA-F17A-E103-EDEBE30B37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B29A36D-DF0F-AE4C-B649-C0D6D3E9C735}" type="datetimeFigureOut">
              <a:rPr lang="sv-SE"/>
              <a:pPr>
                <a:defRPr/>
              </a:pPr>
              <a:t>2023-04-03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B0DDE05-E815-4C81-6083-FF63F8724B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1865EB9-DE99-8984-17E8-03CC5F78B9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D0442F11-0BF8-A044-9390-EF5EBF7BC3A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E934BBCF-4441-9CC4-A572-F04088FE6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sv-SE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AD72688D-5AC3-54E1-36DF-703976D9A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sv-SE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0CCB8A40-A9C1-D780-D7D3-0CDFE7DEE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sv-SE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56079858-D280-EE01-C2C7-700523BAF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sv-SE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1A18DF68-65AC-237F-940D-746B84CFE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sv-SE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220CC482-446F-9CCB-3497-A9500AB00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sv-SE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9A2898B1-2A71-0A06-1295-2E8ED075C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sv-SE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C75FA01D-3519-B00D-18BA-BCEA29448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sv-SE" altLang="sv-SE"/>
          </a:p>
        </p:txBody>
      </p:sp>
      <p:sp>
        <p:nvSpPr>
          <p:cNvPr id="14346" name="Rectangle 9">
            <a:extLst>
              <a:ext uri="{FF2B5EF4-FFF2-40B4-BE49-F238E27FC236}">
                <a16:creationId xmlns:a16="http://schemas.microsoft.com/office/drawing/2014/main" id="{F4303924-6A64-C593-3F90-788C9BD893E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29113" y="-11798300"/>
            <a:ext cx="22247226" cy="1251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75E98F03-8E3F-7C14-4042-2726B091FF3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37237" cy="430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93574CDE-A7BB-4121-7447-1DA79BC180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B73F4F66-6387-CFF5-74B7-622D308CE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 altLang="sv-S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15DFA-847C-9CEB-495B-E48D508A6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442CA-5277-741F-88BD-67C26CAE5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090-50D3-DA21-C11E-7D716D11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F039E-BD39-FE47-A8B1-C3235564C1D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189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806FA-3A4C-568F-EFAB-10CB3A32F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E47E2-3045-5E88-F63A-590416A63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7AC17-E676-D42C-0B11-9717D0A3D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5689C-27B7-F34F-AF48-CCBCCA3F9C1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266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85B62-FE7E-95E0-6420-48B08707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035EE-EFB9-E8F7-4FE4-177E64CCF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72EF9-BEA3-20DA-58AB-601914E4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F660D-48C4-F440-95CB-F53D9DD7126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02682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1" y="609601"/>
            <a:ext cx="10344151" cy="1128713"/>
          </a:xfrm>
        </p:spPr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D765D45-2A84-EBBE-7C8D-C719E9592B9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0" y="6248400"/>
            <a:ext cx="2520950" cy="447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8D44AD6-7481-D96F-E2EB-679FD10CB14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165600" y="6248400"/>
            <a:ext cx="3841750" cy="447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B06AA02-6475-FFB8-A863-96B3B48D986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37600" y="6248400"/>
            <a:ext cx="2520950" cy="447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2B634-FA7C-6F46-8AD5-AEA9E1A75F1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9457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5FCEB-B884-D48D-2228-C61AD7D8A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5E1C4-62B4-9B24-DE7D-A7C145DA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3EBAB-D30D-8CD2-4ADA-37EC676E7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C896B-9C8E-D840-97F9-E1DA5F078D7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1739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4F273-399E-A032-7437-FFEE6D2AF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187F8-9B96-A746-F4BF-7B6C014BE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2CCF8-72A5-9E80-89D2-2F4F01F9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83BFF-2C7E-664D-8770-0CF079BD5D9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6244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A573B5-B3A2-12B5-4B46-1954A28F9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7C5F5B-F0A3-4485-EEB5-67B74454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DE4553-DCCB-1644-B966-267B70FD8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A01CA-76AB-684E-99ED-3D8F0163695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8250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EA49D-D830-A4A5-F345-861556673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EA9852-FA44-8F69-F08B-2A2EB133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04C360-EC50-A2EF-D0C4-F627F3822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977DC-D4D7-6A4F-8FF0-201A346CD51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4425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A8BEDB3-0595-2D58-F629-D32E359F4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F6F5EF6-10C1-8108-841A-2A4756D0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2BD6C1E-568E-EB3A-05E5-E1F400CA0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3ABFA-A227-854D-AD12-ED482779DFF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1915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BA97BAA-EEC8-81FB-00D5-1DE711EA5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D84F7A5-AB0D-84C6-0918-D3F172A8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974D14-5E33-3E84-6E90-6E5F8FC1E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066DB-2F40-8A45-8685-9B32C699C36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9200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6BB60A-1D93-4C34-1A4D-FFDC50B59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0F2BD6-90FB-FAC4-8C77-43C7DB1A1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A045D9-CA91-F886-49A4-4EB74ADC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B5604-5870-0E45-A7EB-7CD9136AE65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6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Dra bilden till platshållaren eller klicka på ikonen för att lägga till den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BE196C-354D-9D8D-69F2-7A684A63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A075C2-4E58-A266-EFE3-282AE620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1C2E8A-CC44-5E23-73D7-5874EA5E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686CF-88DC-B94C-870E-F0AFEF38465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6719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737AE9F-F221-B689-5058-71E299B991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formatet för bakgrundsrubriken</a:t>
            </a:r>
            <a:endParaRPr lang="en-US" altLang="sv-S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7D63ED3-B750-CD8D-DBFF-E4B6903839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en-US" alt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D153-D42D-3043-ED75-D655B1A83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A44AC-1B2A-2DE0-5982-0D3D5047B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4468D-9F29-5908-A5A4-13BABFE871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17BF6D-3330-AD49-B810-D7738D8C252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3B47F07C-61C1-5618-B767-B04A67A03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36838"/>
            <a:ext cx="7772400" cy="1470025"/>
          </a:xfrm>
        </p:spPr>
        <p:txBody>
          <a:bodyPr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 altLang="sv-SE" sz="3200" dirty="0"/>
              <a:t>Föreläsning 18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E11AB194-6DF3-C6E6-57CE-E5251CC1D61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692150"/>
            <a:ext cx="12192000" cy="1758950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v-SE" altLang="sv-SE" sz="4400" dirty="0"/>
              <a:t>Internetprogrammering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v-SE" altLang="sv-SE" sz="4400" dirty="0"/>
              <a:t>DD1386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ubrik 1">
            <a:extLst>
              <a:ext uri="{FF2B5EF4-FFF2-40B4-BE49-F238E27FC236}">
                <a16:creationId xmlns:a16="http://schemas.microsoft.com/office/drawing/2014/main" id="{082A2FEB-3838-4995-7B7C-5556D9253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44150" cy="1128713"/>
          </a:xfrm>
        </p:spPr>
        <p:txBody>
          <a:bodyPr/>
          <a:lstStyle/>
          <a:p>
            <a:r>
              <a:rPr lang="sv-SE" altLang="sv-SE"/>
              <a:t>Helloworld.java (1/4) </a:t>
            </a:r>
          </a:p>
        </p:txBody>
      </p:sp>
      <p:sp>
        <p:nvSpPr>
          <p:cNvPr id="26626" name="textruta 2">
            <a:extLst>
              <a:ext uri="{FF2B5EF4-FFF2-40B4-BE49-F238E27FC236}">
                <a16:creationId xmlns:a16="http://schemas.microsoft.com/office/drawing/2014/main" id="{A3C0000A-FDFC-F260-17AF-6B7FA324F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57338"/>
            <a:ext cx="103441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altLang="sv-SE" dirty="0">
                <a:solidFill>
                  <a:schemeClr val="tx1"/>
                </a:solidFill>
              </a:rPr>
              <a:t>1. Ladda upp filen </a:t>
            </a:r>
            <a:r>
              <a:rPr lang="sv-SE" altLang="sv-SE" dirty="0" err="1">
                <a:solidFill>
                  <a:schemeClr val="tx1"/>
                </a:solidFill>
              </a:rPr>
              <a:t>keystore</a:t>
            </a:r>
            <a:r>
              <a:rPr lang="sv-SE" altLang="sv-SE" dirty="0">
                <a:solidFill>
                  <a:schemeClr val="tx1"/>
                </a:solidFill>
              </a:rPr>
              <a:t>:</a:t>
            </a:r>
            <a:br>
              <a:rPr lang="sv-SE" altLang="sv-SE" dirty="0">
                <a:solidFill>
                  <a:schemeClr val="tx1"/>
                </a:solidFill>
              </a:rPr>
            </a:b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KeyStore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ks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KeyStore.getInstance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("JKS", "SUN");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InputStream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= new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FileInputStream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new </a:t>
            </a:r>
          </a:p>
          <a:p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("/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home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vahid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/.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keystore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"));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ks.load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(is,"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rootroot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toCharArray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ubrik 1">
            <a:extLst>
              <a:ext uri="{FF2B5EF4-FFF2-40B4-BE49-F238E27FC236}">
                <a16:creationId xmlns:a16="http://schemas.microsoft.com/office/drawing/2014/main" id="{0798A11A-324F-7763-C199-CC80CA343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44150" cy="1128713"/>
          </a:xfrm>
        </p:spPr>
        <p:txBody>
          <a:bodyPr/>
          <a:lstStyle/>
          <a:p>
            <a:r>
              <a:rPr lang="sv-SE" altLang="sv-SE"/>
              <a:t>Helloworld.java (2/4) </a:t>
            </a:r>
          </a:p>
        </p:txBody>
      </p:sp>
      <p:sp>
        <p:nvSpPr>
          <p:cNvPr id="27650" name="textruta 2">
            <a:extLst>
              <a:ext uri="{FF2B5EF4-FFF2-40B4-BE49-F238E27FC236}">
                <a16:creationId xmlns:a16="http://schemas.microsoft.com/office/drawing/2014/main" id="{9409F75E-8986-A308-5C79-0B8BAEF34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1738313"/>
            <a:ext cx="1032351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altLang="sv-SE" dirty="0">
                <a:solidFill>
                  <a:schemeClr val="tx1"/>
                </a:solidFill>
              </a:rPr>
              <a:t>2. Skapa </a:t>
            </a:r>
            <a:r>
              <a:rPr lang="sv-SE" altLang="sv-SE" dirty="0" err="1">
                <a:solidFill>
                  <a:schemeClr val="tx1"/>
                </a:solidFill>
              </a:rPr>
              <a:t>KeyManagerFactory</a:t>
            </a:r>
            <a:r>
              <a:rPr lang="sv-SE" altLang="sv-SE" dirty="0">
                <a:solidFill>
                  <a:schemeClr val="tx1"/>
                </a:solidFill>
              </a:rPr>
              <a:t>: </a:t>
            </a:r>
          </a:p>
          <a:p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KeyManagerFactory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kmf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KeyManagerFactory.getInstance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KeyManagerFactory.getDefaultAlgorithm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 </a:t>
            </a:r>
          </a:p>
          <a:p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kmf.init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ks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,"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rootroot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toCharArray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KeyManager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km[] =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kmf.getKeyManagers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ubrik 1">
            <a:extLst>
              <a:ext uri="{FF2B5EF4-FFF2-40B4-BE49-F238E27FC236}">
                <a16:creationId xmlns:a16="http://schemas.microsoft.com/office/drawing/2014/main" id="{0D95D152-51CE-F285-0CED-C6315273F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44150" cy="1128713"/>
          </a:xfrm>
        </p:spPr>
        <p:txBody>
          <a:bodyPr/>
          <a:lstStyle/>
          <a:p>
            <a:r>
              <a:rPr lang="sv-SE" altLang="sv-SE"/>
              <a:t>Helloworld.java (3/4) </a:t>
            </a:r>
          </a:p>
        </p:txBody>
      </p:sp>
      <p:sp>
        <p:nvSpPr>
          <p:cNvPr id="28674" name="textruta 2">
            <a:extLst>
              <a:ext uri="{FF2B5EF4-FFF2-40B4-BE49-F238E27FC236}">
                <a16:creationId xmlns:a16="http://schemas.microsoft.com/office/drawing/2014/main" id="{CFE61807-58A6-1B98-EA6B-48138DB44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57338"/>
            <a:ext cx="11158538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altLang="sv-SE" dirty="0">
                <a:solidFill>
                  <a:schemeClr val="tx1"/>
                </a:solidFill>
              </a:rPr>
              <a:t>3. </a:t>
            </a:r>
            <a:r>
              <a:rPr lang="sv-SE" altLang="sv-SE" dirty="0" err="1">
                <a:solidFill>
                  <a:schemeClr val="tx1"/>
                </a:solidFill>
              </a:rPr>
              <a:t>Sätt</a:t>
            </a:r>
            <a:r>
              <a:rPr lang="sv-SE" altLang="sv-SE" dirty="0">
                <a:solidFill>
                  <a:schemeClr val="tx1"/>
                </a:solidFill>
              </a:rPr>
              <a:t> upp SSL-</a:t>
            </a:r>
            <a:r>
              <a:rPr lang="sv-SE" altLang="sv-SE" dirty="0" err="1">
                <a:solidFill>
                  <a:schemeClr val="tx1"/>
                </a:solidFill>
              </a:rPr>
              <a:t>Context</a:t>
            </a:r>
            <a:r>
              <a:rPr lang="sv-SE" altLang="sv-SE" dirty="0">
                <a:solidFill>
                  <a:schemeClr val="tx1"/>
                </a:solidFill>
              </a:rPr>
              <a:t> : </a:t>
            </a:r>
          </a:p>
          <a:p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SSLContext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sslContext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SSLContext.getInstance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("TLS"); </a:t>
            </a:r>
          </a:p>
          <a:p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sslContext.init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(km,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SSLServerSocketFactory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ssf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SSLServerSocketFactory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sslContext.getServerSocketFactory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SSLServerSocket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ss = (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SSLServerSocket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</a:t>
            </a:r>
          </a:p>
          <a:p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ssf.createServerSocket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(1234);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ubrik 1">
            <a:extLst>
              <a:ext uri="{FF2B5EF4-FFF2-40B4-BE49-F238E27FC236}">
                <a16:creationId xmlns:a16="http://schemas.microsoft.com/office/drawing/2014/main" id="{FADA7FF4-D875-A446-AB66-72DC7A46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44150" cy="1128713"/>
          </a:xfrm>
        </p:spPr>
        <p:txBody>
          <a:bodyPr/>
          <a:lstStyle/>
          <a:p>
            <a:r>
              <a:rPr lang="sv-SE" altLang="sv-SE"/>
              <a:t>Helloworld.java (4/4) </a:t>
            </a:r>
          </a:p>
        </p:txBody>
      </p:sp>
      <p:sp>
        <p:nvSpPr>
          <p:cNvPr id="29698" name="textruta 2">
            <a:extLst>
              <a:ext uri="{FF2B5EF4-FFF2-40B4-BE49-F238E27FC236}">
                <a16:creationId xmlns:a16="http://schemas.microsoft.com/office/drawing/2014/main" id="{CC49BBB2-E0D6-C58D-571A-C9AB8E314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57338"/>
            <a:ext cx="1034415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altLang="sv-SE" dirty="0">
                <a:solidFill>
                  <a:schemeClr val="tx1"/>
                </a:solidFill>
              </a:rPr>
              <a:t>4. </a:t>
            </a:r>
            <a:r>
              <a:rPr lang="sv-SE" altLang="sv-SE" dirty="0" err="1">
                <a:solidFill>
                  <a:schemeClr val="tx1"/>
                </a:solidFill>
              </a:rPr>
              <a:t>Vänta</a:t>
            </a:r>
            <a:r>
              <a:rPr lang="sv-SE" altLang="sv-SE" dirty="0">
                <a:solidFill>
                  <a:schemeClr val="tx1"/>
                </a:solidFill>
              </a:rPr>
              <a:t> </a:t>
            </a:r>
            <a:r>
              <a:rPr lang="sv-SE" altLang="sv-SE" dirty="0" err="1">
                <a:solidFill>
                  <a:schemeClr val="tx1"/>
                </a:solidFill>
              </a:rPr>
              <a:t>pa</a:t>
            </a:r>
            <a:r>
              <a:rPr lang="sv-SE" altLang="sv-SE" dirty="0">
                <a:solidFill>
                  <a:schemeClr val="tx1"/>
                </a:solidFill>
              </a:rPr>
              <a:t>̊ </a:t>
            </a:r>
            <a:r>
              <a:rPr lang="sv-SE" altLang="sv-SE" dirty="0" err="1">
                <a:solidFill>
                  <a:schemeClr val="tx1"/>
                </a:solidFill>
              </a:rPr>
              <a:t>request</a:t>
            </a:r>
            <a:r>
              <a:rPr lang="sv-SE" altLang="sv-SE" dirty="0">
                <a:solidFill>
                  <a:schemeClr val="tx1"/>
                </a:solidFill>
              </a:rPr>
              <a:t> och sedan </a:t>
            </a:r>
            <a:r>
              <a:rPr lang="sv-SE" altLang="sv-SE" dirty="0" err="1">
                <a:solidFill>
                  <a:schemeClr val="tx1"/>
                </a:solidFill>
              </a:rPr>
              <a:t>utföra</a:t>
            </a:r>
            <a:r>
              <a:rPr lang="sv-SE" altLang="sv-SE" dirty="0">
                <a:solidFill>
                  <a:schemeClr val="tx1"/>
                </a:solidFill>
              </a:rPr>
              <a:t> </a:t>
            </a:r>
            <a:r>
              <a:rPr lang="sv-SE" altLang="sv-SE" dirty="0" err="1">
                <a:solidFill>
                  <a:schemeClr val="tx1"/>
                </a:solidFill>
              </a:rPr>
              <a:t>tjänsten</a:t>
            </a:r>
            <a:r>
              <a:rPr lang="sv-SE" altLang="sv-SE" dirty="0">
                <a:solidFill>
                  <a:schemeClr val="tx1"/>
                </a:solidFill>
              </a:rPr>
              <a:t>: </a:t>
            </a:r>
          </a:p>
          <a:p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SSLSocket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=(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SSLSocket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ss.accept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i=0;</a:t>
            </a:r>
          </a:p>
          <a:p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</a:p>
          <a:p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b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new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s.getOutputStream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 </a:t>
            </a:r>
          </a:p>
          <a:p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response.println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("HTTP/1.0 200 OK");      </a:t>
            </a:r>
          </a:p>
          <a:p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response.println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text/html"); </a:t>
            </a:r>
          </a:p>
          <a:p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response.println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response.println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("Hello World!"+i); </a:t>
            </a:r>
          </a:p>
          <a:p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i++;</a:t>
            </a:r>
            <a:b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s.close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 =(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SSLSocket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ss.accept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ubrik 1">
            <a:extLst>
              <a:ext uri="{FF2B5EF4-FFF2-40B4-BE49-F238E27FC236}">
                <a16:creationId xmlns:a16="http://schemas.microsoft.com/office/drawing/2014/main" id="{49026B28-C07F-FB4A-85FF-1B1F64100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44150" cy="1128713"/>
          </a:xfrm>
        </p:spPr>
        <p:txBody>
          <a:bodyPr/>
          <a:lstStyle/>
          <a:p>
            <a:r>
              <a:rPr lang="sv-SE" altLang="sv-SE"/>
              <a:t>Testa din server </a:t>
            </a:r>
          </a:p>
        </p:txBody>
      </p:sp>
      <p:sp>
        <p:nvSpPr>
          <p:cNvPr id="30722" name="textruta 2">
            <a:extLst>
              <a:ext uri="{FF2B5EF4-FFF2-40B4-BE49-F238E27FC236}">
                <a16:creationId xmlns:a16="http://schemas.microsoft.com/office/drawing/2014/main" id="{EEDED5E4-22D0-657B-2400-3D0AA81F4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57338"/>
            <a:ext cx="1034415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altLang="sv-SE" dirty="0">
                <a:solidFill>
                  <a:schemeClr val="tx1"/>
                </a:solidFill>
              </a:rPr>
              <a:t>I de flesta system finns programmet </a:t>
            </a:r>
            <a:r>
              <a:rPr lang="sv-SE" altLang="sv-SE" dirty="0" err="1">
                <a:solidFill>
                  <a:schemeClr val="tx1"/>
                </a:solidFill>
              </a:rPr>
              <a:t>curl</a:t>
            </a:r>
            <a:r>
              <a:rPr lang="sv-SE" altLang="sv-SE" dirty="0">
                <a:solidFill>
                  <a:schemeClr val="tx1"/>
                </a:solidFill>
              </a:rPr>
              <a:t> (en textbaserad </a:t>
            </a:r>
            <a:r>
              <a:rPr lang="sv-SE" altLang="sv-SE" dirty="0" err="1">
                <a:solidFill>
                  <a:schemeClr val="tx1"/>
                </a:solidFill>
              </a:rPr>
              <a:t>webbläsare</a:t>
            </a:r>
            <a:r>
              <a:rPr lang="sv-SE" altLang="sv-SE" dirty="0">
                <a:solidFill>
                  <a:schemeClr val="tx1"/>
                </a:solidFill>
              </a:rPr>
              <a:t>). Det finns att ladda ner </a:t>
            </a:r>
            <a:r>
              <a:rPr lang="sv-SE" altLang="sv-SE" dirty="0" err="1">
                <a:solidFill>
                  <a:schemeClr val="tx1"/>
                </a:solidFill>
              </a:rPr>
              <a:t>ocksa</a:t>
            </a:r>
            <a:r>
              <a:rPr lang="sv-SE" altLang="sv-SE" dirty="0">
                <a:solidFill>
                  <a:schemeClr val="tx1"/>
                </a:solidFill>
              </a:rPr>
              <a:t>̊ </a:t>
            </a:r>
            <a:r>
              <a:rPr lang="sv-SE" altLang="sv-SE" dirty="0" err="1">
                <a:solidFill>
                  <a:schemeClr val="tx1"/>
                </a:solidFill>
              </a:rPr>
              <a:t>pa</a:t>
            </a:r>
            <a:r>
              <a:rPr lang="sv-SE" altLang="sv-SE" dirty="0">
                <a:solidFill>
                  <a:schemeClr val="tx1"/>
                </a:solidFill>
              </a:rPr>
              <a:t>̊ </a:t>
            </a:r>
            <a:r>
              <a:rPr lang="sv-SE" altLang="sv-SE" dirty="0" err="1">
                <a:solidFill>
                  <a:schemeClr val="tx1"/>
                </a:solidFill>
              </a:rPr>
              <a:t>nätet</a:t>
            </a:r>
            <a:r>
              <a:rPr lang="sv-SE" altLang="sv-SE" dirty="0">
                <a:solidFill>
                  <a:schemeClr val="tx1"/>
                </a:solidFill>
              </a:rPr>
              <a:t>. </a:t>
            </a:r>
          </a:p>
          <a:p>
            <a:r>
              <a:rPr lang="sv-SE" altLang="sv-SE" dirty="0">
                <a:solidFill>
                  <a:schemeClr val="tx1"/>
                </a:solidFill>
              </a:rPr>
              <a:t>I terminal: </a:t>
            </a:r>
          </a:p>
          <a:p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curl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-k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sv-SE" altLang="sv-SE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://127.0.0.1:1234</a:t>
            </a:r>
          </a:p>
          <a:p>
            <a:endParaRPr lang="sv-SE" altLang="sv-SE" dirty="0">
              <a:solidFill>
                <a:schemeClr val="tx1"/>
              </a:solidFill>
            </a:endParaRPr>
          </a:p>
          <a:p>
            <a:r>
              <a:rPr lang="sv-SE" altLang="sv-SE" dirty="0">
                <a:solidFill>
                  <a:schemeClr val="tx1"/>
                </a:solidFill>
              </a:rPr>
              <a:t>Eller se lite mer: </a:t>
            </a:r>
          </a:p>
          <a:p>
            <a:endParaRPr lang="sv-SE" altLang="sv-SE" dirty="0">
              <a:solidFill>
                <a:schemeClr val="tx1"/>
              </a:solidFill>
            </a:endParaRPr>
          </a:p>
          <a:p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curl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vk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sv-SE" altLang="sv-SE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://127.0.0.1:1234</a:t>
            </a:r>
          </a:p>
          <a:p>
            <a:br>
              <a:rPr lang="sv-SE" altLang="sv-SE" dirty="0">
                <a:solidFill>
                  <a:schemeClr val="tx1"/>
                </a:solidFill>
              </a:rPr>
            </a:br>
            <a:r>
              <a:rPr lang="sv-SE" altLang="sv-SE" dirty="0">
                <a:solidFill>
                  <a:schemeClr val="tx1"/>
                </a:solidFill>
              </a:rPr>
              <a:t>Eller </a:t>
            </a:r>
            <a:r>
              <a:rPr lang="sv-SE" altLang="sv-SE" dirty="0" err="1">
                <a:solidFill>
                  <a:schemeClr val="tx1"/>
                </a:solidFill>
              </a:rPr>
              <a:t>använd</a:t>
            </a:r>
            <a:r>
              <a:rPr lang="sv-SE" altLang="sv-SE" dirty="0">
                <a:solidFill>
                  <a:schemeClr val="tx1"/>
                </a:solidFill>
              </a:rPr>
              <a:t> </a:t>
            </a:r>
            <a:r>
              <a:rPr lang="sv-SE" altLang="sv-SE" dirty="0" err="1">
                <a:solidFill>
                  <a:schemeClr val="tx1"/>
                </a:solidFill>
              </a:rPr>
              <a:t>Firefox</a:t>
            </a:r>
            <a:r>
              <a:rPr lang="sv-SE" altLang="sv-SE" dirty="0">
                <a:solidFill>
                  <a:schemeClr val="tx1"/>
                </a:solidFill>
              </a:rPr>
              <a:t> och </a:t>
            </a:r>
            <a:r>
              <a:rPr lang="sv-SE" altLang="sv-SE" dirty="0" err="1">
                <a:solidFill>
                  <a:schemeClr val="tx1"/>
                </a:solidFill>
              </a:rPr>
              <a:t>tillåt</a:t>
            </a:r>
            <a:r>
              <a:rPr lang="sv-SE" altLang="sv-SE" dirty="0">
                <a:solidFill>
                  <a:schemeClr val="tx1"/>
                </a:solidFill>
              </a:rPr>
              <a:t> certifikatet manuellt, </a:t>
            </a:r>
            <a:r>
              <a:rPr lang="sv-SE" altLang="sv-SE" dirty="0" err="1">
                <a:solidFill>
                  <a:schemeClr val="tx1"/>
                </a:solidFill>
              </a:rPr>
              <a:t>när</a:t>
            </a:r>
            <a:r>
              <a:rPr lang="sv-SE" altLang="sv-SE" dirty="0">
                <a:solidFill>
                  <a:schemeClr val="tx1"/>
                </a:solidFill>
              </a:rPr>
              <a:t> </a:t>
            </a:r>
            <a:r>
              <a:rPr lang="sv-SE" altLang="sv-SE" dirty="0" err="1">
                <a:solidFill>
                  <a:schemeClr val="tx1"/>
                </a:solidFill>
              </a:rPr>
              <a:t>webbläsaren</a:t>
            </a:r>
            <a:r>
              <a:rPr lang="sv-SE" altLang="sv-SE" dirty="0">
                <a:solidFill>
                  <a:schemeClr val="tx1"/>
                </a:solidFill>
              </a:rPr>
              <a:t> </a:t>
            </a:r>
            <a:r>
              <a:rPr lang="sv-SE" altLang="sv-SE" dirty="0" err="1">
                <a:solidFill>
                  <a:schemeClr val="tx1"/>
                </a:solidFill>
              </a:rPr>
              <a:t>frågar</a:t>
            </a:r>
            <a:r>
              <a:rPr lang="sv-SE" altLang="sv-SE" dirty="0">
                <a:solidFill>
                  <a:schemeClr val="tx1"/>
                </a:solidFill>
              </a:rPr>
              <a:t> </a:t>
            </a:r>
          </a:p>
          <a:p>
            <a:r>
              <a:rPr lang="sv-SE" altLang="sv-SE" dirty="0">
                <a:solidFill>
                  <a:schemeClr val="tx1"/>
                </a:solidFill>
              </a:rPr>
              <a:t>dig om </a:t>
            </a:r>
            <a:r>
              <a:rPr lang="sv-SE" altLang="sv-SE" dirty="0" err="1">
                <a:solidFill>
                  <a:schemeClr val="tx1"/>
                </a:solidFill>
              </a:rPr>
              <a:t>tillåtelse</a:t>
            </a:r>
            <a:r>
              <a:rPr lang="sv-SE" altLang="sv-SE" dirty="0">
                <a:solidFill>
                  <a:schemeClr val="tx1"/>
                </a:solidFill>
              </a:rPr>
              <a:t>. </a:t>
            </a:r>
          </a:p>
          <a:p>
            <a:endParaRPr lang="sv-SE" altLang="sv-SE" dirty="0">
              <a:solidFill>
                <a:schemeClr val="tx1"/>
              </a:solidFill>
            </a:endParaRPr>
          </a:p>
          <a:p>
            <a:r>
              <a:rPr lang="sv-SE" altLang="sv-SE" i="1" dirty="0">
                <a:solidFill>
                  <a:schemeClr val="tx1"/>
                </a:solidFill>
              </a:rPr>
              <a:t>************ Men </a:t>
            </a:r>
            <a:r>
              <a:rPr lang="sv-SE" altLang="sv-SE" i="1" dirty="0" err="1">
                <a:solidFill>
                  <a:schemeClr val="tx1"/>
                </a:solidFill>
              </a:rPr>
              <a:t>glöm</a:t>
            </a:r>
            <a:r>
              <a:rPr lang="sv-SE" altLang="sv-SE" i="1" dirty="0">
                <a:solidFill>
                  <a:schemeClr val="tx1"/>
                </a:solidFill>
              </a:rPr>
              <a:t> inte </a:t>
            </a:r>
            <a:r>
              <a:rPr lang="sv-SE" altLang="sv-SE" b="1" i="1" dirty="0">
                <a:solidFill>
                  <a:schemeClr val="tx1"/>
                </a:solidFill>
              </a:rPr>
              <a:t>s</a:t>
            </a:r>
            <a:r>
              <a:rPr lang="sv-SE" altLang="sv-SE" i="1" dirty="0">
                <a:solidFill>
                  <a:schemeClr val="tx1"/>
                </a:solidFill>
              </a:rPr>
              <a:t>:et i </a:t>
            </a:r>
            <a:r>
              <a:rPr lang="sv-SE" altLang="sv-SE" i="1" dirty="0" err="1">
                <a:solidFill>
                  <a:schemeClr val="tx1"/>
                </a:solidFill>
              </a:rPr>
              <a:t>http</a:t>
            </a:r>
            <a:r>
              <a:rPr lang="sv-SE" altLang="sv-SE" b="1" i="1" dirty="0" err="1">
                <a:solidFill>
                  <a:schemeClr val="tx1"/>
                </a:solidFill>
              </a:rPr>
              <a:t>s</a:t>
            </a:r>
            <a:r>
              <a:rPr lang="sv-SE" altLang="sv-SE" i="1" dirty="0">
                <a:solidFill>
                  <a:schemeClr val="tx1"/>
                </a:solidFill>
              </a:rPr>
              <a:t>://... i </a:t>
            </a:r>
            <a:r>
              <a:rPr lang="sv-SE" altLang="sv-SE" i="1" dirty="0" err="1">
                <a:solidFill>
                  <a:schemeClr val="tx1"/>
                </a:solidFill>
              </a:rPr>
              <a:t>url:en</a:t>
            </a:r>
            <a:r>
              <a:rPr lang="sv-SE" altLang="sv-SE" i="1" dirty="0">
                <a:solidFill>
                  <a:schemeClr val="tx1"/>
                </a:solidFill>
              </a:rPr>
              <a:t>. *************** </a:t>
            </a:r>
            <a:endParaRPr lang="sv-SE" altLang="sv-S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ubrik 1">
            <a:extLst>
              <a:ext uri="{FF2B5EF4-FFF2-40B4-BE49-F238E27FC236}">
                <a16:creationId xmlns:a16="http://schemas.microsoft.com/office/drawing/2014/main" id="{8A6DE9C5-4C9C-199A-BED6-F336DC3E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44150" cy="1128713"/>
          </a:xfrm>
        </p:spPr>
        <p:txBody>
          <a:bodyPr/>
          <a:lstStyle/>
          <a:p>
            <a:r>
              <a:rPr lang="sv-SE" altLang="sv-SE"/>
              <a:t>Innehåll</a:t>
            </a:r>
          </a:p>
        </p:txBody>
      </p:sp>
      <p:sp>
        <p:nvSpPr>
          <p:cNvPr id="18434" name="textruta 2">
            <a:extLst>
              <a:ext uri="{FF2B5EF4-FFF2-40B4-BE49-F238E27FC236}">
                <a16:creationId xmlns:a16="http://schemas.microsoft.com/office/drawing/2014/main" id="{F1D42F86-D64E-F802-3358-83994781E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89138"/>
            <a:ext cx="103441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altLang="sv-SE">
                <a:solidFill>
                  <a:schemeClr val="tx1"/>
                </a:solidFill>
              </a:rPr>
              <a:t>• Repetition från Gabbes föreläsningen </a:t>
            </a:r>
            <a:br>
              <a:rPr lang="sv-SE" altLang="sv-SE">
                <a:solidFill>
                  <a:schemeClr val="tx1"/>
                </a:solidFill>
              </a:rPr>
            </a:br>
            <a:r>
              <a:rPr lang="sv-SE" altLang="sv-SE">
                <a:solidFill>
                  <a:schemeClr val="tx1"/>
                </a:solidFill>
              </a:rPr>
              <a:t>• Java Secure Socket Extension (JSSE)</a:t>
            </a:r>
            <a:br>
              <a:rPr lang="sv-SE" altLang="sv-SE">
                <a:solidFill>
                  <a:schemeClr val="tx1"/>
                </a:solidFill>
              </a:rPr>
            </a:br>
            <a:r>
              <a:rPr lang="sv-SE" altLang="sv-SE">
                <a:solidFill>
                  <a:schemeClr val="tx1"/>
                </a:solidFill>
              </a:rPr>
              <a:t>• Skapa certifikat med keytool</a:t>
            </a:r>
            <a:br>
              <a:rPr lang="sv-SE" altLang="sv-SE">
                <a:solidFill>
                  <a:schemeClr val="tx1"/>
                </a:solidFill>
              </a:rPr>
            </a:br>
            <a:r>
              <a:rPr lang="sv-SE" altLang="sv-SE">
                <a:solidFill>
                  <a:schemeClr val="tx1"/>
                </a:solidFill>
              </a:rPr>
              <a:t>• En hello world server baserd på HTTPS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ubrik 1">
            <a:extLst>
              <a:ext uri="{FF2B5EF4-FFF2-40B4-BE49-F238E27FC236}">
                <a16:creationId xmlns:a16="http://schemas.microsoft.com/office/drawing/2014/main" id="{C8D24EF1-2883-49AA-AC0D-A4AA441D5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55600"/>
            <a:ext cx="10344150" cy="1128713"/>
          </a:xfrm>
        </p:spPr>
        <p:txBody>
          <a:bodyPr/>
          <a:lstStyle/>
          <a:p>
            <a:r>
              <a:rPr lang="sv-SE" altLang="sv-SE" dirty="0"/>
              <a:t>Repetition</a:t>
            </a:r>
          </a:p>
        </p:txBody>
      </p:sp>
      <p:sp>
        <p:nvSpPr>
          <p:cNvPr id="19458" name="textruta 2">
            <a:extLst>
              <a:ext uri="{FF2B5EF4-FFF2-40B4-BE49-F238E27FC236}">
                <a16:creationId xmlns:a16="http://schemas.microsoft.com/office/drawing/2014/main" id="{412B1271-BBBA-0520-8287-F353C5BB1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57338"/>
            <a:ext cx="103441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altLang="sv-SE">
                <a:solidFill>
                  <a:schemeClr val="tx1"/>
                </a:solidFill>
              </a:rPr>
              <a:t>Problem:</a:t>
            </a:r>
            <a:br>
              <a:rPr lang="sv-SE" altLang="sv-SE">
                <a:solidFill>
                  <a:schemeClr val="tx1"/>
                </a:solidFill>
              </a:rPr>
            </a:br>
            <a:r>
              <a:rPr lang="sv-SE" altLang="sv-SE">
                <a:solidFill>
                  <a:schemeClr val="tx1"/>
                </a:solidFill>
              </a:rPr>
              <a:t>1. Autentisering: Är den jag kommunicerar med ”rätt” person?</a:t>
            </a:r>
            <a:br>
              <a:rPr lang="sv-SE" altLang="sv-SE">
                <a:solidFill>
                  <a:schemeClr val="tx1"/>
                </a:solidFill>
              </a:rPr>
            </a:br>
            <a:r>
              <a:rPr lang="sv-SE" altLang="sv-SE">
                <a:solidFill>
                  <a:schemeClr val="tx1"/>
                </a:solidFill>
              </a:rPr>
              <a:t>2. Avlyssning: Är det någon som tjuvlyssnar på de hemliga saker vi pratar om?</a:t>
            </a:r>
            <a:br>
              <a:rPr lang="sv-SE" altLang="sv-SE">
                <a:solidFill>
                  <a:schemeClr val="tx1"/>
                </a:solidFill>
              </a:rPr>
            </a:br>
            <a:r>
              <a:rPr lang="sv-SE" altLang="sv-SE">
                <a:solidFill>
                  <a:schemeClr val="tx1"/>
                </a:solidFill>
              </a:rPr>
              <a:t>3. Data integritet: Den information jag fått är det exakt samma som skickats?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ubrik 1">
            <a:extLst>
              <a:ext uri="{FF2B5EF4-FFF2-40B4-BE49-F238E27FC236}">
                <a16:creationId xmlns:a16="http://schemas.microsoft.com/office/drawing/2014/main" id="{77658D1F-F966-DC7E-71AC-82954FEF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55600"/>
            <a:ext cx="10344150" cy="1128713"/>
          </a:xfrm>
        </p:spPr>
        <p:txBody>
          <a:bodyPr/>
          <a:lstStyle/>
          <a:p>
            <a:r>
              <a:rPr lang="sv-SE" altLang="sv-SE"/>
              <a:t>RSA </a:t>
            </a:r>
          </a:p>
        </p:txBody>
      </p:sp>
      <p:sp>
        <p:nvSpPr>
          <p:cNvPr id="20482" name="textruta 2">
            <a:extLst>
              <a:ext uri="{FF2B5EF4-FFF2-40B4-BE49-F238E27FC236}">
                <a16:creationId xmlns:a16="http://schemas.microsoft.com/office/drawing/2014/main" id="{9C68D4C2-683E-F151-6017-464CB015B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57338"/>
            <a:ext cx="103441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altLang="sv-SE" dirty="0">
                <a:solidFill>
                  <a:schemeClr val="tx1"/>
                </a:solidFill>
              </a:rPr>
              <a:t>• </a:t>
            </a:r>
            <a:r>
              <a:rPr lang="sv-SE" altLang="sv-SE" dirty="0" err="1">
                <a:solidFill>
                  <a:schemeClr val="tx1"/>
                </a:solidFill>
              </a:rPr>
              <a:t>Asymetrisk</a:t>
            </a:r>
            <a:r>
              <a:rPr lang="sv-SE" altLang="sv-SE" dirty="0">
                <a:solidFill>
                  <a:schemeClr val="tx1"/>
                </a:solidFill>
              </a:rPr>
              <a:t> chiffer</a:t>
            </a:r>
            <a:br>
              <a:rPr lang="sv-SE" altLang="sv-SE" dirty="0">
                <a:solidFill>
                  <a:schemeClr val="tx1"/>
                </a:solidFill>
              </a:rPr>
            </a:br>
            <a:r>
              <a:rPr lang="sv-SE" altLang="sv-SE" dirty="0">
                <a:solidFill>
                  <a:schemeClr val="tx1"/>
                </a:solidFill>
              </a:rPr>
              <a:t>• </a:t>
            </a:r>
            <a:r>
              <a:rPr lang="sv-SE" altLang="sv-SE" dirty="0" err="1">
                <a:solidFill>
                  <a:schemeClr val="tx1"/>
                </a:solidFill>
              </a:rPr>
              <a:t>Tva</a:t>
            </a:r>
            <a:r>
              <a:rPr lang="sv-SE" altLang="sv-SE" dirty="0">
                <a:solidFill>
                  <a:schemeClr val="tx1"/>
                </a:solidFill>
              </a:rPr>
              <a:t>̊ nycklar E och D.</a:t>
            </a:r>
            <a:br>
              <a:rPr lang="sv-SE" altLang="sv-SE" dirty="0">
                <a:solidFill>
                  <a:schemeClr val="tx1"/>
                </a:solidFill>
              </a:rPr>
            </a:br>
            <a:r>
              <a:rPr lang="sv-SE" altLang="sv-SE" dirty="0">
                <a:solidFill>
                  <a:schemeClr val="tx1"/>
                </a:solidFill>
              </a:rPr>
              <a:t>• Om E </a:t>
            </a:r>
            <a:r>
              <a:rPr lang="sv-SE" altLang="sv-SE" dirty="0" err="1">
                <a:solidFill>
                  <a:schemeClr val="tx1"/>
                </a:solidFill>
              </a:rPr>
              <a:t>väljs</a:t>
            </a:r>
            <a:r>
              <a:rPr lang="sv-SE" altLang="sv-SE" dirty="0">
                <a:solidFill>
                  <a:schemeClr val="tx1"/>
                </a:solidFill>
              </a:rPr>
              <a:t> som Publik nyckel så D </a:t>
            </a:r>
            <a:r>
              <a:rPr lang="sv-SE" altLang="sv-SE" dirty="0" err="1">
                <a:solidFill>
                  <a:schemeClr val="tx1"/>
                </a:solidFill>
              </a:rPr>
              <a:t>är</a:t>
            </a:r>
            <a:r>
              <a:rPr lang="sv-SE" altLang="sv-SE" dirty="0">
                <a:solidFill>
                  <a:schemeClr val="tx1"/>
                </a:solidFill>
              </a:rPr>
              <a:t> då den privata nyckeln och vise versa. </a:t>
            </a:r>
          </a:p>
          <a:p>
            <a:r>
              <a:rPr lang="sv-SE" altLang="sv-SE" dirty="0">
                <a:solidFill>
                  <a:schemeClr val="tx1"/>
                </a:solidFill>
              </a:rPr>
              <a:t>• E och D </a:t>
            </a:r>
            <a:r>
              <a:rPr lang="sv-SE" altLang="sv-SE" dirty="0" err="1">
                <a:solidFill>
                  <a:schemeClr val="tx1"/>
                </a:solidFill>
              </a:rPr>
              <a:t>väljs</a:t>
            </a:r>
            <a:r>
              <a:rPr lang="sv-SE" altLang="sv-SE" dirty="0">
                <a:solidFill>
                  <a:schemeClr val="tx1"/>
                </a:solidFill>
              </a:rPr>
              <a:t> enligt följande:</a:t>
            </a:r>
            <a:br>
              <a:rPr lang="sv-SE" altLang="sv-SE" dirty="0">
                <a:solidFill>
                  <a:schemeClr val="tx1"/>
                </a:solidFill>
              </a:rPr>
            </a:br>
            <a:r>
              <a:rPr lang="sv-SE" altLang="sv-SE" dirty="0">
                <a:solidFill>
                  <a:schemeClr val="tx1"/>
                </a:solidFill>
              </a:rPr>
              <a:t>1.Välj </a:t>
            </a:r>
            <a:r>
              <a:rPr lang="sv-SE" altLang="sv-SE" dirty="0" err="1">
                <a:solidFill>
                  <a:schemeClr val="tx1"/>
                </a:solidFill>
              </a:rPr>
              <a:t>tva</a:t>
            </a:r>
            <a:r>
              <a:rPr lang="sv-SE" altLang="sv-SE" dirty="0">
                <a:solidFill>
                  <a:schemeClr val="tx1"/>
                </a:solidFill>
              </a:rPr>
              <a:t>̊ (stora) primtal, p1 och p2</a:t>
            </a:r>
            <a:br>
              <a:rPr lang="sv-SE" altLang="sv-SE" dirty="0">
                <a:solidFill>
                  <a:schemeClr val="tx1"/>
                </a:solidFill>
              </a:rPr>
            </a:br>
            <a:r>
              <a:rPr lang="sv-SE" altLang="sv-SE" dirty="0">
                <a:solidFill>
                  <a:schemeClr val="tx1"/>
                </a:solidFill>
              </a:rPr>
              <a:t>• n = p1* p2</a:t>
            </a:r>
            <a:br>
              <a:rPr lang="sv-SE" altLang="sv-SE" dirty="0">
                <a:solidFill>
                  <a:schemeClr val="tx1"/>
                </a:solidFill>
              </a:rPr>
            </a:br>
            <a:r>
              <a:rPr lang="sv-SE" altLang="sv-SE" dirty="0">
                <a:solidFill>
                  <a:schemeClr val="tx1"/>
                </a:solidFill>
              </a:rPr>
              <a:t>• g = (p1-1)*(p2-1)</a:t>
            </a:r>
            <a:br>
              <a:rPr lang="sv-SE" altLang="sv-SE" dirty="0">
                <a:solidFill>
                  <a:schemeClr val="tx1"/>
                </a:solidFill>
              </a:rPr>
            </a:br>
            <a:r>
              <a:rPr lang="sv-SE" altLang="sv-SE" dirty="0">
                <a:solidFill>
                  <a:schemeClr val="tx1"/>
                </a:solidFill>
              </a:rPr>
              <a:t>• Välj ett primtal, E, så att talet g är delbart med E.</a:t>
            </a:r>
            <a:br>
              <a:rPr lang="sv-SE" altLang="sv-SE" dirty="0">
                <a:solidFill>
                  <a:schemeClr val="tx1"/>
                </a:solidFill>
              </a:rPr>
            </a:br>
            <a:r>
              <a:rPr lang="sv-SE" altLang="sv-SE" dirty="0">
                <a:solidFill>
                  <a:schemeClr val="tx1"/>
                </a:solidFill>
              </a:rPr>
              <a:t>• Välj ett primtal, D, så att resten av divisionen (D*E)/g blir talet 1. </a:t>
            </a:r>
          </a:p>
          <a:p>
            <a:r>
              <a:rPr lang="sv-SE" altLang="sv-SE" dirty="0">
                <a:solidFill>
                  <a:schemeClr val="tx1"/>
                </a:solidFill>
              </a:rPr>
              <a:t>Nu kan vi kryptera meddelandet M med nyckeln E och dekryptera med nyckeln D: </a:t>
            </a:r>
            <a:r>
              <a:rPr lang="sv-SE" altLang="sv-SE" dirty="0" err="1">
                <a:solidFill>
                  <a:schemeClr val="tx1"/>
                </a:solidFill>
              </a:rPr>
              <a:t>Crypt</a:t>
            </a:r>
            <a:r>
              <a:rPr lang="sv-SE" altLang="sv-SE" dirty="0">
                <a:solidFill>
                  <a:schemeClr val="tx1"/>
                </a:solidFill>
              </a:rPr>
              <a:t>(M) = C(M</a:t>
            </a:r>
            <a:r>
              <a:rPr lang="sv-SE" altLang="sv-SE" baseline="30000" dirty="0">
                <a:solidFill>
                  <a:schemeClr val="tx1"/>
                </a:solidFill>
              </a:rPr>
              <a:t>E</a:t>
            </a:r>
            <a:r>
              <a:rPr lang="sv-SE" altLang="sv-SE" dirty="0">
                <a:solidFill>
                  <a:schemeClr val="tx1"/>
                </a:solidFill>
              </a:rPr>
              <a:t>) % n</a:t>
            </a:r>
            <a:br>
              <a:rPr lang="sv-SE" altLang="sv-SE" dirty="0">
                <a:solidFill>
                  <a:schemeClr val="tx1"/>
                </a:solidFill>
              </a:rPr>
            </a:br>
            <a:r>
              <a:rPr lang="sv-SE" altLang="sv-SE" dirty="0" err="1">
                <a:solidFill>
                  <a:schemeClr val="tx1"/>
                </a:solidFill>
              </a:rPr>
              <a:t>Decrypt</a:t>
            </a:r>
            <a:r>
              <a:rPr lang="sv-SE" altLang="sv-SE" dirty="0">
                <a:solidFill>
                  <a:schemeClr val="tx1"/>
                </a:solidFill>
              </a:rPr>
              <a:t>(</a:t>
            </a:r>
            <a:r>
              <a:rPr lang="sv-SE" altLang="sv-SE" dirty="0" err="1">
                <a:solidFill>
                  <a:schemeClr val="tx1"/>
                </a:solidFill>
              </a:rPr>
              <a:t>Crypt</a:t>
            </a:r>
            <a:r>
              <a:rPr lang="sv-SE" altLang="sv-SE" dirty="0">
                <a:solidFill>
                  <a:schemeClr val="tx1"/>
                </a:solidFill>
              </a:rPr>
              <a:t>(M)) = (C(M)</a:t>
            </a:r>
            <a:r>
              <a:rPr lang="sv-SE" altLang="sv-SE" baseline="30000" dirty="0">
                <a:solidFill>
                  <a:schemeClr val="tx1"/>
                </a:solidFill>
              </a:rPr>
              <a:t>D</a:t>
            </a:r>
            <a:r>
              <a:rPr lang="sv-SE" altLang="sv-SE" dirty="0">
                <a:solidFill>
                  <a:schemeClr val="tx1"/>
                </a:solidFill>
              </a:rPr>
              <a:t>)%n = M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ubrik 1">
            <a:extLst>
              <a:ext uri="{FF2B5EF4-FFF2-40B4-BE49-F238E27FC236}">
                <a16:creationId xmlns:a16="http://schemas.microsoft.com/office/drawing/2014/main" id="{4753ED17-16BD-0C2C-3FA9-1D5D92A18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138" y="-34925"/>
            <a:ext cx="10344150" cy="1128713"/>
          </a:xfrm>
        </p:spPr>
        <p:txBody>
          <a:bodyPr/>
          <a:lstStyle/>
          <a:p>
            <a:pPr algn="ctr"/>
            <a:r>
              <a:rPr lang="sv-SE" altLang="sv-SE" dirty="0"/>
              <a:t>Signering </a:t>
            </a:r>
          </a:p>
        </p:txBody>
      </p:sp>
      <p:pic>
        <p:nvPicPr>
          <p:cNvPr id="21506" name="Picture 3" descr="page5image29695712">
            <a:extLst>
              <a:ext uri="{FF2B5EF4-FFF2-40B4-BE49-F238E27FC236}">
                <a16:creationId xmlns:a16="http://schemas.microsoft.com/office/drawing/2014/main" id="{592D80FD-044C-9DC2-E49F-089B41AF1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-301625"/>
            <a:ext cx="46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med klippt och rundat hörn 1">
            <a:extLst>
              <a:ext uri="{FF2B5EF4-FFF2-40B4-BE49-F238E27FC236}">
                <a16:creationId xmlns:a16="http://schemas.microsoft.com/office/drawing/2014/main" id="{E5507B12-3474-1E11-FF13-CA7BEEB9C8C1}"/>
              </a:ext>
            </a:extLst>
          </p:cNvPr>
          <p:cNvSpPr/>
          <p:nvPr/>
        </p:nvSpPr>
        <p:spPr>
          <a:xfrm>
            <a:off x="1403585" y="1099617"/>
            <a:ext cx="1712441" cy="920750"/>
          </a:xfrm>
          <a:prstGeom prst="snip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>
                <a:solidFill>
                  <a:schemeClr val="tx1"/>
                </a:solidFill>
              </a:rPr>
              <a:t>Dokument</a:t>
            </a:r>
          </a:p>
        </p:txBody>
      </p:sp>
      <p:sp>
        <p:nvSpPr>
          <p:cNvPr id="9" name="Rektangel med klippt och rundat hörn 8">
            <a:extLst>
              <a:ext uri="{FF2B5EF4-FFF2-40B4-BE49-F238E27FC236}">
                <a16:creationId xmlns:a16="http://schemas.microsoft.com/office/drawing/2014/main" id="{0C26EB1E-7039-871C-0252-70B499B38CB1}"/>
              </a:ext>
            </a:extLst>
          </p:cNvPr>
          <p:cNvSpPr/>
          <p:nvPr/>
        </p:nvSpPr>
        <p:spPr>
          <a:xfrm>
            <a:off x="1719263" y="2882900"/>
            <a:ext cx="1081087" cy="920750"/>
          </a:xfrm>
          <a:prstGeom prst="snip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>
                <a:solidFill>
                  <a:schemeClr val="tx1"/>
                </a:solidFill>
              </a:rPr>
              <a:t>01001</a:t>
            </a:r>
          </a:p>
        </p:txBody>
      </p:sp>
      <p:pic>
        <p:nvPicPr>
          <p:cNvPr id="21509" name="Picture 5" descr="page5image29698208">
            <a:extLst>
              <a:ext uri="{FF2B5EF4-FFF2-40B4-BE49-F238E27FC236}">
                <a16:creationId xmlns:a16="http://schemas.microsoft.com/office/drawing/2014/main" id="{4AB41689-1BD2-6030-4BE8-0F9E08C61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816" y="5758057"/>
            <a:ext cx="439738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page5image29698624">
            <a:extLst>
              <a:ext uri="{FF2B5EF4-FFF2-40B4-BE49-F238E27FC236}">
                <a16:creationId xmlns:a16="http://schemas.microsoft.com/office/drawing/2014/main" id="{1F62D1A9-3F6E-5398-87D4-A4FE6CEF8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5080000"/>
            <a:ext cx="8477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ak pil 5">
            <a:extLst>
              <a:ext uri="{FF2B5EF4-FFF2-40B4-BE49-F238E27FC236}">
                <a16:creationId xmlns:a16="http://schemas.microsoft.com/office/drawing/2014/main" id="{C74FA7E4-E469-B013-53BD-003FA374FAE0}"/>
              </a:ext>
            </a:extLst>
          </p:cNvPr>
          <p:cNvCxnSpPr>
            <a:cxnSpLocks/>
            <a:stCxn id="2" idx="1"/>
            <a:endCxn id="9" idx="3"/>
          </p:cNvCxnSpPr>
          <p:nvPr/>
        </p:nvCxnSpPr>
        <p:spPr>
          <a:xfrm>
            <a:off x="2259806" y="2020367"/>
            <a:ext cx="1" cy="862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med klippt och rundat hörn 14">
            <a:extLst>
              <a:ext uri="{FF2B5EF4-FFF2-40B4-BE49-F238E27FC236}">
                <a16:creationId xmlns:a16="http://schemas.microsoft.com/office/drawing/2014/main" id="{B35F37DC-7FD9-1461-BBAA-AEC46CA5612E}"/>
              </a:ext>
            </a:extLst>
          </p:cNvPr>
          <p:cNvSpPr/>
          <p:nvPr/>
        </p:nvSpPr>
        <p:spPr>
          <a:xfrm>
            <a:off x="1739900" y="5080000"/>
            <a:ext cx="1081088" cy="922338"/>
          </a:xfrm>
          <a:prstGeom prst="snip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 err="1">
                <a:solidFill>
                  <a:schemeClr val="tx1"/>
                </a:solidFill>
              </a:rPr>
              <a:t>ß∂ø</a:t>
            </a:r>
            <a:r>
              <a:rPr lang="sv-SE" dirty="0">
                <a:solidFill>
                  <a:schemeClr val="tx1"/>
                </a:solidFill>
              </a:rPr>
              <a:t>√‡</a:t>
            </a:r>
            <a:r>
              <a:rPr lang="sv-SE" dirty="0" err="1">
                <a:solidFill>
                  <a:schemeClr val="tx1"/>
                </a:solidFill>
              </a:rPr>
              <a:t>Œ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16" name="Rak pil 15">
            <a:extLst>
              <a:ext uri="{FF2B5EF4-FFF2-40B4-BE49-F238E27FC236}">
                <a16:creationId xmlns:a16="http://schemas.microsoft.com/office/drawing/2014/main" id="{9AD0AC1A-0F2C-61BB-1EDB-B2B22B209228}"/>
              </a:ext>
            </a:extLst>
          </p:cNvPr>
          <p:cNvCxnSpPr>
            <a:cxnSpLocks/>
          </p:cNvCxnSpPr>
          <p:nvPr/>
        </p:nvCxnSpPr>
        <p:spPr>
          <a:xfrm>
            <a:off x="2208213" y="3871913"/>
            <a:ext cx="0" cy="1208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page5image29694880">
            <a:extLst>
              <a:ext uri="{FF2B5EF4-FFF2-40B4-BE49-F238E27FC236}">
                <a16:creationId xmlns:a16="http://schemas.microsoft.com/office/drawing/2014/main" id="{65857E4F-B5FC-D949-6568-D17BED97F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98636">
            <a:off x="1160463" y="3741738"/>
            <a:ext cx="7397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ruta 19">
            <a:extLst>
              <a:ext uri="{FF2B5EF4-FFF2-40B4-BE49-F238E27FC236}">
                <a16:creationId xmlns:a16="http://schemas.microsoft.com/office/drawing/2014/main" id="{9C95B6CC-CD67-F9F8-B9EE-FE4F0B608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444" y="2277418"/>
            <a:ext cx="7943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altLang="sv-SE" dirty="0">
                <a:solidFill>
                  <a:schemeClr val="tx1"/>
                </a:solidFill>
                <a:latin typeface="Calibri" panose="020F0502020204030204" pitchFamily="34" charset="0"/>
              </a:rPr>
              <a:t>Använd </a:t>
            </a:r>
            <a:r>
              <a:rPr lang="sv-SE" altLang="sv-SE" dirty="0" err="1">
                <a:solidFill>
                  <a:schemeClr val="tx1"/>
                </a:solidFill>
                <a:latin typeface="Calibri" panose="020F0502020204030204" pitchFamily="34" charset="0"/>
              </a:rPr>
              <a:t>hash</a:t>
            </a:r>
            <a:r>
              <a:rPr lang="sv-SE" altLang="sv-SE" dirty="0">
                <a:solidFill>
                  <a:schemeClr val="tx1"/>
                </a:solidFill>
                <a:latin typeface="Calibri" panose="020F0502020204030204" pitchFamily="34" charset="0"/>
              </a:rPr>
              <a:t>-funktion för att skapa en </a:t>
            </a:r>
            <a:r>
              <a:rPr lang="sv-SE" altLang="sv-SE" dirty="0" err="1">
                <a:solidFill>
                  <a:schemeClr val="tx1"/>
                </a:solidFill>
                <a:latin typeface="Calibri" panose="020F0502020204030204" pitchFamily="34" charset="0"/>
              </a:rPr>
              <a:t>hash</a:t>
            </a:r>
            <a:r>
              <a:rPr lang="sv-SE" altLang="sv-SE" dirty="0">
                <a:solidFill>
                  <a:schemeClr val="tx1"/>
                </a:solidFill>
                <a:latin typeface="Calibri" panose="020F0502020204030204" pitchFamily="34" charset="0"/>
              </a:rPr>
              <a:t> av dokumentet</a:t>
            </a:r>
            <a:endParaRPr lang="sv-SE" altLang="sv-SE" dirty="0">
              <a:solidFill>
                <a:schemeClr val="tx1"/>
              </a:solidFill>
            </a:endParaRPr>
          </a:p>
        </p:txBody>
      </p:sp>
      <p:sp>
        <p:nvSpPr>
          <p:cNvPr id="21" name="Rektangel med klippt och rundat hörn 20">
            <a:extLst>
              <a:ext uri="{FF2B5EF4-FFF2-40B4-BE49-F238E27FC236}">
                <a16:creationId xmlns:a16="http://schemas.microsoft.com/office/drawing/2014/main" id="{3C087EA5-2A1B-EE33-335A-CB8494DE3E39}"/>
              </a:ext>
            </a:extLst>
          </p:cNvPr>
          <p:cNvSpPr/>
          <p:nvPr/>
        </p:nvSpPr>
        <p:spPr>
          <a:xfrm>
            <a:off x="4921249" y="5027613"/>
            <a:ext cx="1807457" cy="920750"/>
          </a:xfrm>
          <a:prstGeom prst="snip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>
                <a:solidFill>
                  <a:schemeClr val="tx1"/>
                </a:solidFill>
              </a:rPr>
              <a:t>Dokument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A3F87C8-4B8C-2AFB-3A76-B4B907E40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1150" y="5348288"/>
            <a:ext cx="441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altLang="sv-SE" sz="3200" b="1">
                <a:solidFill>
                  <a:schemeClr val="tx1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+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B3DE30DE-FD54-09F8-F1AB-055D67E0C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7850" y="5334000"/>
            <a:ext cx="4413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altLang="sv-SE" sz="3200" b="1">
                <a:solidFill>
                  <a:schemeClr val="tx1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+</a:t>
            </a:r>
          </a:p>
        </p:txBody>
      </p:sp>
      <p:cxnSp>
        <p:nvCxnSpPr>
          <p:cNvPr id="17" name="Rak pil 16">
            <a:extLst>
              <a:ext uri="{FF2B5EF4-FFF2-40B4-BE49-F238E27FC236}">
                <a16:creationId xmlns:a16="http://schemas.microsoft.com/office/drawing/2014/main" id="{4F4B3063-68BD-F96E-C4B4-1C2FEDC5D421}"/>
              </a:ext>
            </a:extLst>
          </p:cNvPr>
          <p:cNvCxnSpPr/>
          <p:nvPr/>
        </p:nvCxnSpPr>
        <p:spPr>
          <a:xfrm>
            <a:off x="6888833" y="5497513"/>
            <a:ext cx="13684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ruta 30">
            <a:extLst>
              <a:ext uri="{FF2B5EF4-FFF2-40B4-BE49-F238E27FC236}">
                <a16:creationId xmlns:a16="http://schemas.microsoft.com/office/drawing/2014/main" id="{499601FB-D4E2-A0C6-D15B-2E865B57F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1263" y="4080427"/>
            <a:ext cx="60959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altLang="sv-SE" dirty="0">
                <a:solidFill>
                  <a:schemeClr val="tx1"/>
                </a:solidFill>
                <a:latin typeface="Calibri" panose="020F0502020204030204" pitchFamily="34" charset="0"/>
              </a:rPr>
              <a:t>Kryptera </a:t>
            </a:r>
            <a:r>
              <a:rPr lang="sv-SE" altLang="sv-SE" dirty="0" err="1">
                <a:solidFill>
                  <a:schemeClr val="tx1"/>
                </a:solidFill>
                <a:latin typeface="Calibri" panose="020F0502020204030204" pitchFamily="34" charset="0"/>
              </a:rPr>
              <a:t>hashvärdet</a:t>
            </a:r>
            <a:r>
              <a:rPr lang="sv-SE" altLang="sv-SE" dirty="0">
                <a:solidFill>
                  <a:schemeClr val="tx1"/>
                </a:solidFill>
                <a:latin typeface="Calibri" panose="020F0502020204030204" pitchFamily="34" charset="0"/>
              </a:rPr>
              <a:t> med privata nyckel</a:t>
            </a:r>
            <a:endParaRPr lang="sv-SE" altLang="sv-SE" dirty="0">
              <a:solidFill>
                <a:schemeClr val="tx1"/>
              </a:solidFill>
            </a:endParaRP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6E7DCDB7-39DE-1EE2-E831-1611A8844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76" y="5395913"/>
            <a:ext cx="1225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altLang="sv-SE">
                <a:solidFill>
                  <a:schemeClr val="tx1"/>
                </a:solidFill>
                <a:latin typeface="Calibri" panose="020F0502020204030204" pitchFamily="34" charset="0"/>
              </a:rPr>
              <a:t>Signatur</a:t>
            </a:r>
          </a:p>
        </p:txBody>
      </p:sp>
      <p:pic>
        <p:nvPicPr>
          <p:cNvPr id="22" name="Picture 4" descr="page5image29695920">
            <a:extLst>
              <a:ext uri="{FF2B5EF4-FFF2-40B4-BE49-F238E27FC236}">
                <a16:creationId xmlns:a16="http://schemas.microsoft.com/office/drawing/2014/main" id="{CDFD1CB4-D556-E749-D544-41A096899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488" y="5497513"/>
            <a:ext cx="388937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page5image29698624">
            <a:extLst>
              <a:ext uri="{FF2B5EF4-FFF2-40B4-BE49-F238E27FC236}">
                <a16:creationId xmlns:a16="http://schemas.microsoft.com/office/drawing/2014/main" id="{57D83F70-6218-B58B-A67A-42850950C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051" y="5037138"/>
            <a:ext cx="180630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ktangel med klippt och rundat hörn 21">
            <a:extLst>
              <a:ext uri="{FF2B5EF4-FFF2-40B4-BE49-F238E27FC236}">
                <a16:creationId xmlns:a16="http://schemas.microsoft.com/office/drawing/2014/main" id="{88CAD6EF-5462-A912-5413-943AA828D131}"/>
              </a:ext>
            </a:extLst>
          </p:cNvPr>
          <p:cNvSpPr/>
          <p:nvPr/>
        </p:nvSpPr>
        <p:spPr>
          <a:xfrm>
            <a:off x="8444924" y="5022851"/>
            <a:ext cx="1638299" cy="920750"/>
          </a:xfrm>
          <a:prstGeom prst="snip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 err="1">
                <a:solidFill>
                  <a:schemeClr val="tx1"/>
                </a:solidFill>
              </a:rPr>
              <a:t>ß∂ø</a:t>
            </a:r>
            <a:r>
              <a:rPr lang="sv-SE" dirty="0">
                <a:solidFill>
                  <a:schemeClr val="tx1"/>
                </a:solidFill>
              </a:rPr>
              <a:t>√‡</a:t>
            </a:r>
            <a:r>
              <a:rPr lang="sv-SE" dirty="0" err="1">
                <a:solidFill>
                  <a:schemeClr val="tx1"/>
                </a:solidFill>
              </a:rPr>
              <a:t>Œ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8" name="Rektangel med klippt och rundat hörn 22">
            <a:extLst>
              <a:ext uri="{FF2B5EF4-FFF2-40B4-BE49-F238E27FC236}">
                <a16:creationId xmlns:a16="http://schemas.microsoft.com/office/drawing/2014/main" id="{3D0DFFE5-DCC8-FB05-E771-E2B554461BDA}"/>
              </a:ext>
            </a:extLst>
          </p:cNvPr>
          <p:cNvSpPr/>
          <p:nvPr/>
        </p:nvSpPr>
        <p:spPr>
          <a:xfrm>
            <a:off x="8478921" y="5015101"/>
            <a:ext cx="1641748" cy="920750"/>
          </a:xfrm>
          <a:prstGeom prst="snip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>
                <a:solidFill>
                  <a:schemeClr val="tx1"/>
                </a:solidFill>
              </a:rPr>
              <a:t>Dokument</a:t>
            </a:r>
          </a:p>
        </p:txBody>
      </p:sp>
      <p:pic>
        <p:nvPicPr>
          <p:cNvPr id="10" name="Picture 4" descr="page5image29695920">
            <a:extLst>
              <a:ext uri="{FF2B5EF4-FFF2-40B4-BE49-F238E27FC236}">
                <a16:creationId xmlns:a16="http://schemas.microsoft.com/office/drawing/2014/main" id="{EC4B2D85-F47C-E6DF-FF1C-1A4FADD9F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820" y="5533195"/>
            <a:ext cx="376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5" grpId="0" animBg="1"/>
      <p:bldP spid="20" grpId="0"/>
      <p:bldP spid="21" grpId="0" animBg="1"/>
      <p:bldP spid="12" grpId="0"/>
      <p:bldP spid="25" grpId="0"/>
      <p:bldP spid="31" grpId="0"/>
      <p:bldP spid="32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ubrik 1">
            <a:extLst>
              <a:ext uri="{FF2B5EF4-FFF2-40B4-BE49-F238E27FC236}">
                <a16:creationId xmlns:a16="http://schemas.microsoft.com/office/drawing/2014/main" id="{52476CA8-4CB9-1EE1-9C1B-4E9F570CF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138" y="-34925"/>
            <a:ext cx="10344150" cy="1128713"/>
          </a:xfrm>
        </p:spPr>
        <p:txBody>
          <a:bodyPr/>
          <a:lstStyle/>
          <a:p>
            <a:pPr algn="ctr"/>
            <a:r>
              <a:rPr lang="sv-SE" altLang="sv-SE"/>
              <a:t>Verifiering</a:t>
            </a:r>
          </a:p>
        </p:txBody>
      </p:sp>
      <p:pic>
        <p:nvPicPr>
          <p:cNvPr id="22530" name="Picture 3" descr="page5image29695712">
            <a:extLst>
              <a:ext uri="{FF2B5EF4-FFF2-40B4-BE49-F238E27FC236}">
                <a16:creationId xmlns:a16="http://schemas.microsoft.com/office/drawing/2014/main" id="{DF2E352A-892E-E84A-7725-DED3EC004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-301625"/>
            <a:ext cx="46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4" descr="page5image29695920">
            <a:extLst>
              <a:ext uri="{FF2B5EF4-FFF2-40B4-BE49-F238E27FC236}">
                <a16:creationId xmlns:a16="http://schemas.microsoft.com/office/drawing/2014/main" id="{DAD3E7FB-7539-0E5A-A683-762AB5E58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188" y="4311651"/>
            <a:ext cx="73977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med klippt och rundat hörn 1">
            <a:extLst>
              <a:ext uri="{FF2B5EF4-FFF2-40B4-BE49-F238E27FC236}">
                <a16:creationId xmlns:a16="http://schemas.microsoft.com/office/drawing/2014/main" id="{894B0505-E13C-4E74-D559-0516275C868D}"/>
              </a:ext>
            </a:extLst>
          </p:cNvPr>
          <p:cNvSpPr/>
          <p:nvPr/>
        </p:nvSpPr>
        <p:spPr>
          <a:xfrm>
            <a:off x="976312" y="3070225"/>
            <a:ext cx="1777999" cy="920750"/>
          </a:xfrm>
          <a:prstGeom prst="snip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>
                <a:solidFill>
                  <a:schemeClr val="tx1"/>
                </a:solidFill>
              </a:rPr>
              <a:t>Dokument</a:t>
            </a:r>
          </a:p>
        </p:txBody>
      </p:sp>
      <p:sp>
        <p:nvSpPr>
          <p:cNvPr id="9" name="Rektangel med klippt och rundat hörn 8">
            <a:extLst>
              <a:ext uri="{FF2B5EF4-FFF2-40B4-BE49-F238E27FC236}">
                <a16:creationId xmlns:a16="http://schemas.microsoft.com/office/drawing/2014/main" id="{9A502155-E650-40C7-AF75-A13745B03A59}"/>
              </a:ext>
            </a:extLst>
          </p:cNvPr>
          <p:cNvSpPr/>
          <p:nvPr/>
        </p:nvSpPr>
        <p:spPr>
          <a:xfrm>
            <a:off x="5222875" y="5221288"/>
            <a:ext cx="1079500" cy="922337"/>
          </a:xfrm>
          <a:prstGeom prst="snipRoundRect">
            <a:avLst>
              <a:gd name="adj1" fmla="val 16667"/>
              <a:gd name="adj2" fmla="val 0"/>
            </a:avLst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>
                <a:solidFill>
                  <a:schemeClr val="tx1"/>
                </a:solidFill>
              </a:rPr>
              <a:t>01001</a:t>
            </a:r>
          </a:p>
        </p:txBody>
      </p:sp>
      <p:pic>
        <p:nvPicPr>
          <p:cNvPr id="23558" name="Picture 5" descr="page5image29698208">
            <a:extLst>
              <a:ext uri="{FF2B5EF4-FFF2-40B4-BE49-F238E27FC236}">
                <a16:creationId xmlns:a16="http://schemas.microsoft.com/office/drawing/2014/main" id="{3B2361A1-8B38-F667-D004-896BCD0AE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786" y="3782938"/>
            <a:ext cx="438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ak pil 5">
            <a:extLst>
              <a:ext uri="{FF2B5EF4-FFF2-40B4-BE49-F238E27FC236}">
                <a16:creationId xmlns:a16="http://schemas.microsoft.com/office/drawing/2014/main" id="{CA945939-777C-C3FE-DA36-1EE6BFDA219F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1847528" y="1889313"/>
            <a:ext cx="4281017" cy="1149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med klippt och rundat hörn 14">
            <a:extLst>
              <a:ext uri="{FF2B5EF4-FFF2-40B4-BE49-F238E27FC236}">
                <a16:creationId xmlns:a16="http://schemas.microsoft.com/office/drawing/2014/main" id="{BCE843C1-A2CF-2C9A-2E65-AB52541CB1C5}"/>
              </a:ext>
            </a:extLst>
          </p:cNvPr>
          <p:cNvSpPr/>
          <p:nvPr/>
        </p:nvSpPr>
        <p:spPr>
          <a:xfrm>
            <a:off x="5219700" y="3068638"/>
            <a:ext cx="1079500" cy="922337"/>
          </a:xfrm>
          <a:prstGeom prst="snip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 err="1">
                <a:solidFill>
                  <a:schemeClr val="tx1"/>
                </a:solidFill>
              </a:rPr>
              <a:t>ß∂ø</a:t>
            </a:r>
            <a:r>
              <a:rPr lang="sv-SE" dirty="0">
                <a:solidFill>
                  <a:schemeClr val="tx1"/>
                </a:solidFill>
              </a:rPr>
              <a:t>√‡</a:t>
            </a:r>
            <a:r>
              <a:rPr lang="sv-SE" dirty="0" err="1">
                <a:solidFill>
                  <a:schemeClr val="tx1"/>
                </a:solidFill>
              </a:rPr>
              <a:t>Œ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3561" name="textruta 19">
            <a:extLst>
              <a:ext uri="{FF2B5EF4-FFF2-40B4-BE49-F238E27FC236}">
                <a16:creationId xmlns:a16="http://schemas.microsoft.com/office/drawing/2014/main" id="{FD593788-4817-0987-3729-4283D8B49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968" y="4326591"/>
            <a:ext cx="3600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altLang="sv-SE" dirty="0">
                <a:solidFill>
                  <a:schemeClr val="tx1"/>
                </a:solidFill>
                <a:latin typeface="Calibri" panose="020F0502020204030204" pitchFamily="34" charset="0"/>
              </a:rPr>
              <a:t>Skapa </a:t>
            </a:r>
            <a:r>
              <a:rPr lang="sv-SE" altLang="sv-SE" dirty="0" err="1">
                <a:solidFill>
                  <a:schemeClr val="tx1"/>
                </a:solidFill>
                <a:latin typeface="Calibri" panose="020F0502020204030204" pitchFamily="34" charset="0"/>
              </a:rPr>
              <a:t>hash</a:t>
            </a:r>
            <a:r>
              <a:rPr lang="sv-SE" altLang="sv-SE" dirty="0">
                <a:solidFill>
                  <a:schemeClr val="tx1"/>
                </a:solidFill>
                <a:latin typeface="Calibri" panose="020F0502020204030204" pitchFamily="34" charset="0"/>
              </a:rPr>
              <a:t> av dokumentet</a:t>
            </a:r>
            <a:endParaRPr lang="sv-SE" altLang="sv-SE" dirty="0">
              <a:solidFill>
                <a:schemeClr val="tx1"/>
              </a:solidFill>
            </a:endParaRPr>
          </a:p>
        </p:txBody>
      </p:sp>
      <p:cxnSp>
        <p:nvCxnSpPr>
          <p:cNvPr id="17" name="Rak pil 16">
            <a:extLst>
              <a:ext uri="{FF2B5EF4-FFF2-40B4-BE49-F238E27FC236}">
                <a16:creationId xmlns:a16="http://schemas.microsoft.com/office/drawing/2014/main" id="{5F785D02-DA5F-E0A6-70C9-3D103B8A7EF1}"/>
              </a:ext>
            </a:extLst>
          </p:cNvPr>
          <p:cNvCxnSpPr>
            <a:cxnSpLocks/>
            <a:stCxn id="23" idx="1"/>
            <a:endCxn id="15" idx="3"/>
          </p:cNvCxnSpPr>
          <p:nvPr/>
        </p:nvCxnSpPr>
        <p:spPr>
          <a:xfrm flipH="1">
            <a:off x="5759450" y="1889313"/>
            <a:ext cx="369095" cy="1179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>
            <a:extLst>
              <a:ext uri="{FF2B5EF4-FFF2-40B4-BE49-F238E27FC236}">
                <a16:creationId xmlns:a16="http://schemas.microsoft.com/office/drawing/2014/main" id="{09F844CF-A277-54AC-6589-1F56AF1B1443}"/>
              </a:ext>
            </a:extLst>
          </p:cNvPr>
          <p:cNvCxnSpPr>
            <a:cxnSpLocks/>
            <a:stCxn id="15" idx="1"/>
            <a:endCxn id="9" idx="3"/>
          </p:cNvCxnSpPr>
          <p:nvPr/>
        </p:nvCxnSpPr>
        <p:spPr>
          <a:xfrm>
            <a:off x="5759450" y="3990975"/>
            <a:ext cx="3175" cy="1230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 31">
            <a:extLst>
              <a:ext uri="{FF2B5EF4-FFF2-40B4-BE49-F238E27FC236}">
                <a16:creationId xmlns:a16="http://schemas.microsoft.com/office/drawing/2014/main" id="{450DA8EC-876E-FD59-C733-BC66A8F57BAF}"/>
              </a:ext>
            </a:extLst>
          </p:cNvPr>
          <p:cNvCxnSpPr>
            <a:cxnSpLocks/>
          </p:cNvCxnSpPr>
          <p:nvPr/>
        </p:nvCxnSpPr>
        <p:spPr>
          <a:xfrm>
            <a:off x="1487488" y="3963988"/>
            <a:ext cx="0" cy="1241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ktangel med klippt och rundat hörn 32">
            <a:extLst>
              <a:ext uri="{FF2B5EF4-FFF2-40B4-BE49-F238E27FC236}">
                <a16:creationId xmlns:a16="http://schemas.microsoft.com/office/drawing/2014/main" id="{3765A818-63EE-3EC2-3F00-42A82EEA6F21}"/>
              </a:ext>
            </a:extLst>
          </p:cNvPr>
          <p:cNvSpPr/>
          <p:nvPr/>
        </p:nvSpPr>
        <p:spPr>
          <a:xfrm>
            <a:off x="974725" y="5205413"/>
            <a:ext cx="1081088" cy="920750"/>
          </a:xfrm>
          <a:prstGeom prst="snipRoundRect">
            <a:avLst>
              <a:gd name="adj1" fmla="val 16667"/>
              <a:gd name="adj2" fmla="val 0"/>
            </a:avLst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>
                <a:solidFill>
                  <a:schemeClr val="tx1"/>
                </a:solidFill>
              </a:rPr>
              <a:t>01001</a:t>
            </a:r>
          </a:p>
        </p:txBody>
      </p:sp>
      <p:sp>
        <p:nvSpPr>
          <p:cNvPr id="23569" name="textruta 33">
            <a:extLst>
              <a:ext uri="{FF2B5EF4-FFF2-40B4-BE49-F238E27FC236}">
                <a16:creationId xmlns:a16="http://schemas.microsoft.com/office/drawing/2014/main" id="{E7F7719F-9DE2-0BA8-57F9-28DA84EFD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5103813"/>
            <a:ext cx="4238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altLang="sv-SE" sz="3200" b="1">
                <a:solidFill>
                  <a:schemeClr val="tx1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?</a:t>
            </a:r>
          </a:p>
          <a:p>
            <a:r>
              <a:rPr lang="sv-SE" altLang="sv-SE" sz="3200" b="1">
                <a:solidFill>
                  <a:schemeClr val="tx1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=</a:t>
            </a:r>
          </a:p>
        </p:txBody>
      </p:sp>
      <p:sp>
        <p:nvSpPr>
          <p:cNvPr id="23570" name="textruta 34">
            <a:extLst>
              <a:ext uri="{FF2B5EF4-FFF2-40B4-BE49-F238E27FC236}">
                <a16:creationId xmlns:a16="http://schemas.microsoft.com/office/drawing/2014/main" id="{EEE47C5F-452F-A3EC-CC96-60A264D88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7586" y="4314825"/>
            <a:ext cx="4360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altLang="sv-SE" dirty="0">
                <a:solidFill>
                  <a:schemeClr val="tx1"/>
                </a:solidFill>
                <a:latin typeface="Calibri" panose="020F0502020204030204" pitchFamily="34" charset="0"/>
              </a:rPr>
              <a:t>Dekryptera med publika nyckel</a:t>
            </a:r>
            <a:endParaRPr lang="sv-SE" altLang="sv-SE" dirty="0">
              <a:solidFill>
                <a:schemeClr val="tx1"/>
              </a:solidFill>
            </a:endParaRPr>
          </a:p>
        </p:txBody>
      </p:sp>
      <p:sp>
        <p:nvSpPr>
          <p:cNvPr id="23571" name="textruta 35">
            <a:extLst>
              <a:ext uri="{FF2B5EF4-FFF2-40B4-BE49-F238E27FC236}">
                <a16:creationId xmlns:a16="http://schemas.microsoft.com/office/drawing/2014/main" id="{34F0F57A-3E5A-1410-CBAB-71835E6AC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084513"/>
            <a:ext cx="1811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altLang="sv-SE" dirty="0">
                <a:solidFill>
                  <a:schemeClr val="tx1"/>
                </a:solidFill>
                <a:latin typeface="Calibri" panose="020F0502020204030204" pitchFamily="34" charset="0"/>
              </a:rPr>
              <a:t>Signatur</a:t>
            </a:r>
          </a:p>
        </p:txBody>
      </p:sp>
      <p:pic>
        <p:nvPicPr>
          <p:cNvPr id="21" name="Picture 6" descr="page5image29698624">
            <a:extLst>
              <a:ext uri="{FF2B5EF4-FFF2-40B4-BE49-F238E27FC236}">
                <a16:creationId xmlns:a16="http://schemas.microsoft.com/office/drawing/2014/main" id="{7E18816C-868D-1C84-7150-C0F568DB7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801" y="990600"/>
            <a:ext cx="180630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ktangel med klippt och rundat hörn 21">
            <a:extLst>
              <a:ext uri="{FF2B5EF4-FFF2-40B4-BE49-F238E27FC236}">
                <a16:creationId xmlns:a16="http://schemas.microsoft.com/office/drawing/2014/main" id="{2B5858B8-65E5-059A-0056-27627AC0AF47}"/>
              </a:ext>
            </a:extLst>
          </p:cNvPr>
          <p:cNvSpPr/>
          <p:nvPr/>
        </p:nvSpPr>
        <p:spPr>
          <a:xfrm>
            <a:off x="5273674" y="976313"/>
            <a:ext cx="1638299" cy="920750"/>
          </a:xfrm>
          <a:prstGeom prst="snip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 err="1">
                <a:solidFill>
                  <a:schemeClr val="tx1"/>
                </a:solidFill>
              </a:rPr>
              <a:t>ß∂ø</a:t>
            </a:r>
            <a:r>
              <a:rPr lang="sv-SE" dirty="0">
                <a:solidFill>
                  <a:schemeClr val="tx1"/>
                </a:solidFill>
              </a:rPr>
              <a:t>√‡</a:t>
            </a:r>
            <a:r>
              <a:rPr lang="sv-SE" dirty="0" err="1">
                <a:solidFill>
                  <a:schemeClr val="tx1"/>
                </a:solidFill>
              </a:rPr>
              <a:t>Œ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3" name="Rektangel med klippt och rundat hörn 22">
            <a:extLst>
              <a:ext uri="{FF2B5EF4-FFF2-40B4-BE49-F238E27FC236}">
                <a16:creationId xmlns:a16="http://schemas.microsoft.com/office/drawing/2014/main" id="{68E581B1-E2B2-5D2A-4C10-5B811AD8B323}"/>
              </a:ext>
            </a:extLst>
          </p:cNvPr>
          <p:cNvSpPr/>
          <p:nvPr/>
        </p:nvSpPr>
        <p:spPr>
          <a:xfrm>
            <a:off x="5307671" y="968563"/>
            <a:ext cx="1641748" cy="920750"/>
          </a:xfrm>
          <a:prstGeom prst="snipRound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>
                <a:solidFill>
                  <a:schemeClr val="tx1"/>
                </a:solidFill>
              </a:rPr>
              <a:t>Dokument</a:t>
            </a:r>
          </a:p>
        </p:txBody>
      </p:sp>
      <p:pic>
        <p:nvPicPr>
          <p:cNvPr id="24" name="Picture 4" descr="page5image29695920">
            <a:extLst>
              <a:ext uri="{FF2B5EF4-FFF2-40B4-BE49-F238E27FC236}">
                <a16:creationId xmlns:a16="http://schemas.microsoft.com/office/drawing/2014/main" id="{F794A1C3-6D65-6BA6-1C7A-2CC65180B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570" y="1486657"/>
            <a:ext cx="376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Rak pil 25">
            <a:extLst>
              <a:ext uri="{FF2B5EF4-FFF2-40B4-BE49-F238E27FC236}">
                <a16:creationId xmlns:a16="http://schemas.microsoft.com/office/drawing/2014/main" id="{6C1D3584-F5E2-4BE6-BCC7-8486908DB663}"/>
              </a:ext>
            </a:extLst>
          </p:cNvPr>
          <p:cNvCxnSpPr>
            <a:cxnSpLocks/>
            <a:stCxn id="23" idx="1"/>
            <a:endCxn id="31" idx="0"/>
          </p:cNvCxnSpPr>
          <p:nvPr/>
        </p:nvCxnSpPr>
        <p:spPr>
          <a:xfrm>
            <a:off x="6128545" y="1889313"/>
            <a:ext cx="4102099" cy="1149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6" descr="page5image29698624">
            <a:extLst>
              <a:ext uri="{FF2B5EF4-FFF2-40B4-BE49-F238E27FC236}">
                <a16:creationId xmlns:a16="http://schemas.microsoft.com/office/drawing/2014/main" id="{1359715F-AAE8-140D-3E32-E8D3D9534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575" y="3038475"/>
            <a:ext cx="8461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" descr="page5image29695920">
            <a:extLst>
              <a:ext uri="{FF2B5EF4-FFF2-40B4-BE49-F238E27FC236}">
                <a16:creationId xmlns:a16="http://schemas.microsoft.com/office/drawing/2014/main" id="{24C46EDC-F27F-F43A-2861-0BDE94AEF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963" y="3500438"/>
            <a:ext cx="3556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Rak pil 34">
            <a:extLst>
              <a:ext uri="{FF2B5EF4-FFF2-40B4-BE49-F238E27FC236}">
                <a16:creationId xmlns:a16="http://schemas.microsoft.com/office/drawing/2014/main" id="{201E5867-6E2A-AEF0-E3D8-5E751E0C74E8}"/>
              </a:ext>
            </a:extLst>
          </p:cNvPr>
          <p:cNvCxnSpPr>
            <a:cxnSpLocks/>
          </p:cNvCxnSpPr>
          <p:nvPr/>
        </p:nvCxnSpPr>
        <p:spPr>
          <a:xfrm flipH="1">
            <a:off x="9978230" y="3929033"/>
            <a:ext cx="235745" cy="382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5" grpId="0" animBg="1"/>
      <p:bldP spid="23561" grpId="0"/>
      <p:bldP spid="33" grpId="0" animBg="1"/>
      <p:bldP spid="23569" grpId="0"/>
      <p:bldP spid="23570" grpId="0"/>
      <p:bldP spid="23571" grpId="0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ubrik 1">
            <a:extLst>
              <a:ext uri="{FF2B5EF4-FFF2-40B4-BE49-F238E27FC236}">
                <a16:creationId xmlns:a16="http://schemas.microsoft.com/office/drawing/2014/main" id="{02BBF53E-1F64-A9DC-87BC-80B2B412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44150" cy="1128713"/>
          </a:xfrm>
        </p:spPr>
        <p:txBody>
          <a:bodyPr/>
          <a:lstStyle/>
          <a:p>
            <a:r>
              <a:rPr lang="sv-SE" altLang="sv-SE"/>
              <a:t>Själv-signerad cer?fikat(1/2) </a:t>
            </a:r>
          </a:p>
        </p:txBody>
      </p:sp>
      <p:sp>
        <p:nvSpPr>
          <p:cNvPr id="23554" name="textruta 4">
            <a:extLst>
              <a:ext uri="{FF2B5EF4-FFF2-40B4-BE49-F238E27FC236}">
                <a16:creationId xmlns:a16="http://schemas.microsoft.com/office/drawing/2014/main" id="{85653372-CA80-8D6C-E75D-18A8FF866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57338"/>
            <a:ext cx="103441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altLang="sv-SE">
                <a:solidFill>
                  <a:schemeClr val="tx1"/>
                </a:solidFill>
              </a:rPr>
              <a:t>1. Ta bort eventuellt äldre keystore filer: </a:t>
            </a:r>
          </a:p>
          <a:p>
            <a:r>
              <a:rPr lang="sv-SE" altLang="sv-S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rm $HOME/.keystore</a:t>
            </a:r>
          </a:p>
          <a:p>
            <a:br>
              <a:rPr lang="sv-SE" altLang="sv-SE">
                <a:solidFill>
                  <a:schemeClr val="tx1"/>
                </a:solidFill>
              </a:rPr>
            </a:br>
            <a:r>
              <a:rPr lang="sv-SE" altLang="sv-S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$HOME</a:t>
            </a:r>
            <a:r>
              <a:rPr lang="sv-SE" altLang="sv-SE">
                <a:solidFill>
                  <a:schemeClr val="tx1"/>
                </a:solidFill>
              </a:rPr>
              <a:t>: miljövariabeln för din hemkatalog på min dator </a:t>
            </a:r>
            <a:r>
              <a:rPr lang="sv-SE" altLang="sv-S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/Users/vahid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ubrik 1">
            <a:extLst>
              <a:ext uri="{FF2B5EF4-FFF2-40B4-BE49-F238E27FC236}">
                <a16:creationId xmlns:a16="http://schemas.microsoft.com/office/drawing/2014/main" id="{4C93C414-A998-D899-AC2E-9642B85E2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44150" cy="1128713"/>
          </a:xfrm>
        </p:spPr>
        <p:txBody>
          <a:bodyPr/>
          <a:lstStyle/>
          <a:p>
            <a:r>
              <a:rPr lang="sv-SE" altLang="sv-SE"/>
              <a:t>Själv-signerad certifikat (2/2) </a:t>
            </a:r>
          </a:p>
        </p:txBody>
      </p:sp>
      <p:sp>
        <p:nvSpPr>
          <p:cNvPr id="24578" name="textruta 4">
            <a:extLst>
              <a:ext uri="{FF2B5EF4-FFF2-40B4-BE49-F238E27FC236}">
                <a16:creationId xmlns:a16="http://schemas.microsoft.com/office/drawing/2014/main" id="{70A0EC3B-CAE3-8416-1589-50E7EF0D9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57338"/>
            <a:ext cx="103441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altLang="sv-SE" dirty="0">
                <a:solidFill>
                  <a:schemeClr val="tx1"/>
                </a:solidFill>
              </a:rPr>
              <a:t>2. Skapa en ny </a:t>
            </a:r>
            <a:r>
              <a:rPr lang="sv-SE" altLang="sv-SE" dirty="0" err="1">
                <a:solidFill>
                  <a:schemeClr val="tx1"/>
                </a:solidFill>
              </a:rPr>
              <a:t>keystore</a:t>
            </a:r>
            <a:r>
              <a:rPr lang="sv-SE" altLang="sv-SE" dirty="0">
                <a:solidFill>
                  <a:schemeClr val="tx1"/>
                </a:solidFill>
              </a:rPr>
              <a:t> fil (nyckelpar och cer0fikat): </a:t>
            </a:r>
          </a:p>
          <a:p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keytool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genkeypair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keyalg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sv-S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"RSA" </a:t>
            </a:r>
          </a:p>
          <a:p>
            <a:r>
              <a:rPr lang="sv-SE" altLang="sv-S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storepass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sv-SE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rootroot</a:t>
            </a:r>
            <a:r>
              <a:rPr lang="sv-SE" altLang="sv-S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sv-SE" altLang="sv-SE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-</a:t>
            </a:r>
            <a:r>
              <a:rPr lang="sv-SE" alt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validity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sv-S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365</a:t>
            </a:r>
            <a:br>
              <a:rPr lang="sv-SE" altLang="sv-S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altLang="sv-S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sv-SE" alt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-alias </a:t>
            </a:r>
            <a:r>
              <a:rPr lang="sv-SE" altLang="sv-SE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SSLCertificate</a:t>
            </a:r>
            <a:r>
              <a:rPr lang="sv-SE" altLang="sv-SE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sv-SE" altLang="sv-SE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ubrik 1">
            <a:extLst>
              <a:ext uri="{FF2B5EF4-FFF2-40B4-BE49-F238E27FC236}">
                <a16:creationId xmlns:a16="http://schemas.microsoft.com/office/drawing/2014/main" id="{33795F60-A08E-246C-1DEE-7453994D7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44150" cy="1128713"/>
          </a:xfrm>
        </p:spPr>
        <p:txBody>
          <a:bodyPr/>
          <a:lstStyle/>
          <a:p>
            <a:r>
              <a:rPr lang="sv-SE" altLang="sv-SE"/>
              <a:t>Keytool </a:t>
            </a:r>
          </a:p>
        </p:txBody>
      </p:sp>
      <p:sp>
        <p:nvSpPr>
          <p:cNvPr id="25602" name="textruta 4">
            <a:extLst>
              <a:ext uri="{FF2B5EF4-FFF2-40B4-BE49-F238E27FC236}">
                <a16:creationId xmlns:a16="http://schemas.microsoft.com/office/drawing/2014/main" id="{7E9B6A00-1957-451F-22FE-B52C8A239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57338"/>
            <a:ext cx="103441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altLang="sv-SE">
                <a:solidFill>
                  <a:schemeClr val="tx1"/>
                </a:solidFill>
              </a:rPr>
              <a:t>• Se innehållet av keystore:</a:t>
            </a:r>
            <a:br>
              <a:rPr lang="sv-SE" altLang="sv-SE">
                <a:solidFill>
                  <a:schemeClr val="tx1"/>
                </a:solidFill>
              </a:rPr>
            </a:br>
            <a:r>
              <a:rPr lang="sv-SE" altLang="sv-S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keytool -list -storepass rootroot </a:t>
            </a:r>
          </a:p>
          <a:p>
            <a:r>
              <a:rPr lang="sv-SE" altLang="sv-SE">
                <a:solidFill>
                  <a:schemeClr val="tx1"/>
                </a:solidFill>
              </a:rPr>
              <a:t>• Om du behöver exportera certifikatet och publika nyckeln till exempelvis klienter som behöver använda dina jar-signerade javafiler: </a:t>
            </a:r>
          </a:p>
          <a:p>
            <a:r>
              <a:rPr lang="sv-SE" altLang="sv-SE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keytool -export -alias SSLCertificate -storepass rootroot -file server.cer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8843</TotalTime>
  <Words>819</Words>
  <Application>Microsoft Macintosh PowerPoint</Application>
  <PresentationFormat>Widescreen</PresentationFormat>
  <Paragraphs>89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Times New Roman</vt:lpstr>
      <vt:lpstr>Arial</vt:lpstr>
      <vt:lpstr>Calibri Light</vt:lpstr>
      <vt:lpstr>Calibri</vt:lpstr>
      <vt:lpstr>Gungsuh</vt:lpstr>
      <vt:lpstr>Courier New</vt:lpstr>
      <vt:lpstr>Office-tema</vt:lpstr>
      <vt:lpstr>Föreläsning 18</vt:lpstr>
      <vt:lpstr>Innehåll</vt:lpstr>
      <vt:lpstr>Repetition</vt:lpstr>
      <vt:lpstr>RSA </vt:lpstr>
      <vt:lpstr>Signering </vt:lpstr>
      <vt:lpstr>Verifiering</vt:lpstr>
      <vt:lpstr>Själv-signerad cer?fikat(1/2) </vt:lpstr>
      <vt:lpstr>Själv-signerad certifikat (2/2) </vt:lpstr>
      <vt:lpstr>Keytool </vt:lpstr>
      <vt:lpstr>Helloworld.java (1/4) </vt:lpstr>
      <vt:lpstr>Helloworld.java (2/4) </vt:lpstr>
      <vt:lpstr>Helloworld.java (3/4) </vt:lpstr>
      <vt:lpstr>Helloworld.java (4/4) </vt:lpstr>
      <vt:lpstr>Testa din server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Vahid Mosavat</cp:lastModifiedBy>
  <cp:revision>254</cp:revision>
  <cp:lastPrinted>2023-04-03T11:10:20Z</cp:lastPrinted>
  <dcterms:created xsi:type="dcterms:W3CDTF">1601-01-01T00:00:00Z</dcterms:created>
  <dcterms:modified xsi:type="dcterms:W3CDTF">2023-04-03T11:11:16Z</dcterms:modified>
</cp:coreProperties>
</file>