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34"/>
  </p:notesMasterIdLst>
  <p:handoutMasterIdLst>
    <p:handoutMasterId r:id="rId35"/>
  </p:handoutMasterIdLst>
  <p:sldIdLst>
    <p:sldId id="281" r:id="rId2"/>
    <p:sldId id="257" r:id="rId3"/>
    <p:sldId id="282" r:id="rId4"/>
    <p:sldId id="284" r:id="rId5"/>
    <p:sldId id="285" r:id="rId6"/>
    <p:sldId id="286" r:id="rId7"/>
    <p:sldId id="259" r:id="rId8"/>
    <p:sldId id="260" r:id="rId9"/>
    <p:sldId id="261" r:id="rId10"/>
    <p:sldId id="290" r:id="rId11"/>
    <p:sldId id="287" r:id="rId12"/>
    <p:sldId id="288" r:id="rId13"/>
    <p:sldId id="264" r:id="rId14"/>
    <p:sldId id="265" r:id="rId15"/>
    <p:sldId id="266" r:id="rId16"/>
    <p:sldId id="267" r:id="rId17"/>
    <p:sldId id="302" r:id="rId18"/>
    <p:sldId id="269" r:id="rId19"/>
    <p:sldId id="295" r:id="rId20"/>
    <p:sldId id="296" r:id="rId21"/>
    <p:sldId id="297" r:id="rId22"/>
    <p:sldId id="289" r:id="rId23"/>
    <p:sldId id="298" r:id="rId24"/>
    <p:sldId id="292" r:id="rId25"/>
    <p:sldId id="283" r:id="rId26"/>
    <p:sldId id="299" r:id="rId27"/>
    <p:sldId id="300" r:id="rId28"/>
    <p:sldId id="305" r:id="rId29"/>
    <p:sldId id="307" r:id="rId30"/>
    <p:sldId id="306" r:id="rId31"/>
    <p:sldId id="291" r:id="rId32"/>
    <p:sldId id="308" r:id="rId33"/>
  </p:sldIdLst>
  <p:sldSz cx="12192000" cy="6858000"/>
  <p:notesSz cx="7315200" cy="96012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48"/>
  </p:normalViewPr>
  <p:slideViewPr>
    <p:cSldViewPr>
      <p:cViewPr varScale="1">
        <p:scale>
          <a:sx n="90" d="100"/>
          <a:sy n="90" d="100"/>
        </p:scale>
        <p:origin x="232" y="6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12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CE877DAE-F852-41CA-8AE9-EA6AE59B1B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5CC386-7666-A8B7-77D6-031F18D1DF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783DB29-EFEE-A742-81E5-45267B89D3B3}" type="datetimeFigureOut">
              <a:rPr lang="sv-SE"/>
              <a:pPr>
                <a:defRPr/>
              </a:pPr>
              <a:t>2023-01-25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66888-4E1D-B9A4-EFDA-D7B3BED338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8A30064-A66F-3B12-CF3E-8246B81C2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4E8D50BC-0C7B-2D41-AC6D-432458024F1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>
            <a:extLst>
              <a:ext uri="{FF2B5EF4-FFF2-40B4-BE49-F238E27FC236}">
                <a16:creationId xmlns:a16="http://schemas.microsoft.com/office/drawing/2014/main" id="{E843BC57-CFB1-3CB1-67DA-5716E6F67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en-SE"/>
          </a:p>
        </p:txBody>
      </p:sp>
      <p:sp>
        <p:nvSpPr>
          <p:cNvPr id="15363" name="AutoShape 2">
            <a:extLst>
              <a:ext uri="{FF2B5EF4-FFF2-40B4-BE49-F238E27FC236}">
                <a16:creationId xmlns:a16="http://schemas.microsoft.com/office/drawing/2014/main" id="{BE1D7276-F076-DBC9-9A17-4F6E036B8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en-SE"/>
          </a:p>
        </p:txBody>
      </p:sp>
      <p:sp>
        <p:nvSpPr>
          <p:cNvPr id="15364" name="AutoShape 3">
            <a:extLst>
              <a:ext uri="{FF2B5EF4-FFF2-40B4-BE49-F238E27FC236}">
                <a16:creationId xmlns:a16="http://schemas.microsoft.com/office/drawing/2014/main" id="{B50F6874-4E4C-CA59-42C2-FA2187C6E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en-SE"/>
          </a:p>
        </p:txBody>
      </p:sp>
      <p:sp>
        <p:nvSpPr>
          <p:cNvPr id="15365" name="AutoShape 4">
            <a:extLst>
              <a:ext uri="{FF2B5EF4-FFF2-40B4-BE49-F238E27FC236}">
                <a16:creationId xmlns:a16="http://schemas.microsoft.com/office/drawing/2014/main" id="{FE1156AD-DBCA-B409-5213-F8C258FC9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en-SE"/>
          </a:p>
        </p:txBody>
      </p:sp>
      <p:sp>
        <p:nvSpPr>
          <p:cNvPr id="15366" name="AutoShape 5">
            <a:extLst>
              <a:ext uri="{FF2B5EF4-FFF2-40B4-BE49-F238E27FC236}">
                <a16:creationId xmlns:a16="http://schemas.microsoft.com/office/drawing/2014/main" id="{E655373D-6A3A-E50C-8D4E-56B7B6697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en-SE"/>
          </a:p>
        </p:txBody>
      </p:sp>
      <p:sp>
        <p:nvSpPr>
          <p:cNvPr id="15367" name="AutoShape 6">
            <a:extLst>
              <a:ext uri="{FF2B5EF4-FFF2-40B4-BE49-F238E27FC236}">
                <a16:creationId xmlns:a16="http://schemas.microsoft.com/office/drawing/2014/main" id="{7034349E-3B09-7146-3D4D-B8308FF44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en-SE"/>
          </a:p>
        </p:txBody>
      </p:sp>
      <p:sp>
        <p:nvSpPr>
          <p:cNvPr id="15368" name="AutoShape 7">
            <a:extLst>
              <a:ext uri="{FF2B5EF4-FFF2-40B4-BE49-F238E27FC236}">
                <a16:creationId xmlns:a16="http://schemas.microsoft.com/office/drawing/2014/main" id="{11ABC0D9-3420-0A53-DB17-8A342F59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en-SE"/>
          </a:p>
        </p:txBody>
      </p:sp>
      <p:sp>
        <p:nvSpPr>
          <p:cNvPr id="15369" name="AutoShape 8">
            <a:extLst>
              <a:ext uri="{FF2B5EF4-FFF2-40B4-BE49-F238E27FC236}">
                <a16:creationId xmlns:a16="http://schemas.microsoft.com/office/drawing/2014/main" id="{C87A9AB8-F27E-765A-E964-DEEABD007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en-SE"/>
          </a:p>
        </p:txBody>
      </p:sp>
      <p:sp>
        <p:nvSpPr>
          <p:cNvPr id="15370" name="Rectangle 9">
            <a:extLst>
              <a:ext uri="{FF2B5EF4-FFF2-40B4-BE49-F238E27FC236}">
                <a16:creationId xmlns:a16="http://schemas.microsoft.com/office/drawing/2014/main" id="{104D7AE9-85D8-0657-2068-39B00283002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29113" y="-11798300"/>
            <a:ext cx="22247226" cy="1251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64260203-4A3E-D54F-A428-F7D0344E22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37237" cy="430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altLang="sv-S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AD1E2DE1-78E8-CA06-66D3-6616C93F01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8663"/>
            <a:ext cx="64008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5CDED15C-A7B6-199E-A7A4-7D7410268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EC1FE885-E5D6-5252-875D-118357E09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8663"/>
            <a:ext cx="64008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35FD3613-CE9A-7527-CD34-4D25ABDD8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C89E13BD-A196-FFD5-E56A-6943ED6F3D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8663"/>
            <a:ext cx="64008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C60C4E09-7D0D-5482-8E0F-99FA23008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C387BB5C-3D1E-FC31-5350-E9905C9FD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8663"/>
            <a:ext cx="64008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F02D506A-A05E-03A6-7EA7-9C94B75FC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Platshållare för bildobjekt 1">
            <a:extLst>
              <a:ext uri="{FF2B5EF4-FFF2-40B4-BE49-F238E27FC236}">
                <a16:creationId xmlns:a16="http://schemas.microsoft.com/office/drawing/2014/main" id="{EA3D2D05-2528-6D57-3883-8DCBECBF1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0" name="Platshållare för anteckningar 2">
            <a:extLst>
              <a:ext uri="{FF2B5EF4-FFF2-40B4-BE49-F238E27FC236}">
                <a16:creationId xmlns:a16="http://schemas.microsoft.com/office/drawing/2014/main" id="{BB367C10-88C5-5E68-989B-018E948F0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72C89627-4CEA-A6B8-F24D-BDB7F92823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8663"/>
            <a:ext cx="64008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8C7E4CE2-DAB6-1F9D-319C-D5623F167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63E2F4C3-1C71-5535-1058-04384981B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8663"/>
            <a:ext cx="64008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94245338-E06E-95A3-7E65-3DD42DF73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82E7AD21-5B6E-E54C-ED80-DD6BDBF719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8663"/>
            <a:ext cx="64008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033B097-1EAF-55E9-5E46-BE171776F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DFADA5AE-872D-2055-511B-C8341F5C86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8663"/>
            <a:ext cx="64008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91D97B91-AEDF-C950-7248-70CD45EB4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29CF8BB1-5A38-6A26-C2A6-2F024A0AD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8663"/>
            <a:ext cx="64008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ext Box 2">
            <a:extLst>
              <a:ext uri="{FF2B5EF4-FFF2-40B4-BE49-F238E27FC236}">
                <a16:creationId xmlns:a16="http://schemas.microsoft.com/office/drawing/2014/main" id="{8D7C298D-DFED-6D2E-B543-4E18A5B43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73D1E33B-CC23-AD8B-C342-C845678C11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8663"/>
            <a:ext cx="64008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>
            <a:extLst>
              <a:ext uri="{FF2B5EF4-FFF2-40B4-BE49-F238E27FC236}">
                <a16:creationId xmlns:a16="http://schemas.microsoft.com/office/drawing/2014/main" id="{FD7098C4-2099-6B90-F8A3-B088DC059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163D4-45E9-82CB-5FD4-DFD38B22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0401C-D34C-ABE3-11B2-E205F0DF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C3570-6582-A1FB-F89D-56D29FC3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17DF-95BB-A149-883C-49C50961F64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5982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5E8CE-073E-9E06-D3EB-F4D5DF72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5F19-5B3A-1164-FEA7-D64F84AB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DEE19-3576-02CE-5948-28FD00C3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9621-4C30-424D-8B24-BC34BC95616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6676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28244-FB42-A9BD-148E-50C53A6EE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D7C76-556A-E7A5-6A86-42F1C6D8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DFB8-993F-4DB8-9911-C8450C77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ABBF-E5C5-3140-B77A-4FA410B9CEA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7157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1" y="609601"/>
            <a:ext cx="10344151" cy="1128713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2AFD469-782A-9836-EED5-C38822544DB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4400" y="6248400"/>
            <a:ext cx="252095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6BF0FEA-D41F-7C7A-B77E-C1E135AF391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600" y="6248400"/>
            <a:ext cx="384175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2170BE-321A-486B-C92C-147EB1C8E53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0" y="6248400"/>
            <a:ext cx="252095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78DE-AC49-4946-95A8-5A3FF9A6E80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4002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1" y="609601"/>
            <a:ext cx="10344151" cy="1128713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914401" y="1981201"/>
            <a:ext cx="10344151" cy="4100513"/>
          </a:xfrm>
        </p:spPr>
        <p:txBody>
          <a:bodyPr rtlCol="0">
            <a:normAutofit/>
          </a:bodyPr>
          <a:lstStyle/>
          <a:p>
            <a:pPr lvl="0"/>
            <a:endParaRPr lang="sv-SE" noProof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B9EDE6-713E-88A5-DB48-9A2C3EFDB0B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4400" y="6248400"/>
            <a:ext cx="252095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B0EBD6-A35B-AF36-618A-DDDC1E0BE05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600" y="6248400"/>
            <a:ext cx="384175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7C92C6-2AFB-07E7-AA45-45C2EB9B9B1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0" y="6248400"/>
            <a:ext cx="252095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9D6E1-8E44-594E-9CAA-1FBC41E5379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6080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9CDD9-8F36-0A59-8B24-193B2FA4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C7329-FCCF-52DB-8538-9BEDDC32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1E041-51C3-6B14-2C4D-CE5BDAAA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E8ADF-4506-774F-A318-A1BEB9A3988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9915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97B27-B7B7-8DA1-3C85-CEBAABBC1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F5247-EE74-C357-8978-D218F41A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90275-8F60-3432-7AF5-5DEAE6A5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D417-FD1F-D741-ADF2-D5C7D6F209C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7150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6DD02C-0154-9FD2-C605-2C08AA0F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51DF9A-E941-13DC-E676-03E87969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519F94-BA95-1ED4-BE3F-4CFF01E7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B08F-C654-2A43-B329-8204CC38A26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467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014C2B-A8AB-F949-6C52-8FD9DA12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B984D6-28F5-A7E0-729B-743661FB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3D02D6-2AD1-5ECB-5249-8289E001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D771-5619-6C44-BC81-25401A66419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284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72AE95-9F0C-C186-F326-EF4A89C3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B70052-0E51-6C63-5E66-74357641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572301-97A9-4558-E8BD-45D8B053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1896-BDEC-524C-8C95-589E248889F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2158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7B4715-E69F-F851-E4CE-BBDF3769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D00B30-80F7-64E4-BF40-0B0F1374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E2F5CA-CC7B-49B6-E698-28914465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93B5-6878-6447-96BC-DE67DF9F1BF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8053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0A3EE4-718F-76D2-8655-2180FF45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F37A9A-5A31-3153-9DD2-3795A054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E2CB1-B61E-B303-4154-D748F9B7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3B03-8DCD-A44C-8995-2500448C4EF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6852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Dra bilden till platshållaren eller klicka på ikonen för att lägga till den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91D287-22DB-4279-C129-DAA5D8C8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F86FD5-36C5-D4F0-E2A9-E7C99EFB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1E6B4A-445D-9C4D-2223-85629393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4D888-8263-4C4C-AACB-42FF53CAF29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361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C3FB97-E4A3-B469-2643-843AC23CD9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formatet för bakgrundsrubriken</a:t>
            </a:r>
            <a:endParaRPr lang="en-US" altLang="sv-S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22915A7-DC66-ED6B-1044-A950C1DC80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en-US" alt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6C554-1DEE-94BF-F1CC-6BEBA857A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66B33-3AAF-A27A-0A6F-01EE3FA55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F6ECC-5B27-0B35-5829-4BFF13F2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C64D90-FE05-8244-8737-E42B042BE6D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634CEE4-E156-69C1-4F77-474DAE84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2636838"/>
            <a:ext cx="7772400" cy="1470025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4000" dirty="0"/>
              <a:t>Föreläsning</a:t>
            </a:r>
            <a:r>
              <a:rPr lang="sv-SE" altLang="sv-SE" sz="3200" dirty="0"/>
              <a:t> 4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F8FC0C7-C59A-1882-83D2-461857B99D6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692150"/>
            <a:ext cx="12192000" cy="17589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sv-SE" altLang="sv-SE" sz="4400" dirty="0"/>
              <a:t>Internetprogrammering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sv-SE" altLang="sv-SE" sz="4400" dirty="0"/>
              <a:t>DD1386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ubrik 1">
            <a:extLst>
              <a:ext uri="{FF2B5EF4-FFF2-40B4-BE49-F238E27FC236}">
                <a16:creationId xmlns:a16="http://schemas.microsoft.com/office/drawing/2014/main" id="{E0DEC990-0051-D0C4-98EB-88988018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altLang="sv-SE"/>
              <a:t>Hos webbläsaren</a:t>
            </a:r>
          </a:p>
        </p:txBody>
      </p:sp>
      <p:pic>
        <p:nvPicPr>
          <p:cNvPr id="4" name="Picture 33" descr="age2image3833568">
            <a:extLst>
              <a:ext uri="{FF2B5EF4-FFF2-40B4-BE49-F238E27FC236}">
                <a16:creationId xmlns:a16="http://schemas.microsoft.com/office/drawing/2014/main" id="{28413B5D-39B9-7C38-3DEA-6219A7907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5325" y="1828800"/>
            <a:ext cx="10874375" cy="4913313"/>
          </a:xfr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1">
            <a:extLst>
              <a:ext uri="{FF2B5EF4-FFF2-40B4-BE49-F238E27FC236}">
                <a16:creationId xmlns:a16="http://schemas.microsoft.com/office/drawing/2014/main" id="{DC13FD9D-9F37-B6BE-CC10-6690567A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075" y="7323138"/>
            <a:ext cx="7758113" cy="1128712"/>
          </a:xfrm>
        </p:spPr>
        <p:txBody>
          <a:bodyPr/>
          <a:lstStyle/>
          <a:p>
            <a:pPr eaLnBrk="1" hangingPunct="1"/>
            <a:r>
              <a:rPr lang="sv-SE" altLang="sv-SE"/>
              <a:t>Hos webbläsaren</a:t>
            </a:r>
          </a:p>
        </p:txBody>
      </p:sp>
      <p:pic>
        <p:nvPicPr>
          <p:cNvPr id="56353" name="Picture 33" descr="age2image3833568">
            <a:extLst>
              <a:ext uri="{FF2B5EF4-FFF2-40B4-BE49-F238E27FC236}">
                <a16:creationId xmlns:a16="http://schemas.microsoft.com/office/drawing/2014/main" id="{44429DAB-8455-2535-7AED-B3D42764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3687763"/>
            <a:ext cx="6827837" cy="30845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Dokument 4">
            <a:extLst>
              <a:ext uri="{FF2B5EF4-FFF2-40B4-BE49-F238E27FC236}">
                <a16:creationId xmlns:a16="http://schemas.microsoft.com/office/drawing/2014/main" id="{AC49A086-7D05-45E2-176E-A4A691974FFD}"/>
              </a:ext>
            </a:extLst>
          </p:cNvPr>
          <p:cNvSpPr/>
          <p:nvPr/>
        </p:nvSpPr>
        <p:spPr>
          <a:xfrm>
            <a:off x="623888" y="877888"/>
            <a:ext cx="2232025" cy="2622550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sv-SE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&lt;html&gt;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sv-SE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sv-SE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head</a:t>
            </a:r>
            <a:r>
              <a:rPr lang="sv-SE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sv-SE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sv-SE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link</a:t>
            </a:r>
            <a:r>
              <a:rPr lang="sv-SE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sv-SE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&lt;script&gt;</a:t>
            </a:r>
            <a:r>
              <a:rPr lang="mr-IN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sv-SE" sz="20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sv-SE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sv-SE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sv-SE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mr-IN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sv-SE" sz="20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sv-SE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sv-SE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body</a:t>
            </a:r>
            <a:r>
              <a:rPr lang="sv-SE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</a:t>
            </a:r>
          </a:p>
        </p:txBody>
      </p:sp>
      <p:sp>
        <p:nvSpPr>
          <p:cNvPr id="39" name="Dokument 38">
            <a:extLst>
              <a:ext uri="{FF2B5EF4-FFF2-40B4-BE49-F238E27FC236}">
                <a16:creationId xmlns:a16="http://schemas.microsoft.com/office/drawing/2014/main" id="{9C247C2D-E688-F32B-F791-CE4B5F8AD711}"/>
              </a:ext>
            </a:extLst>
          </p:cNvPr>
          <p:cNvSpPr/>
          <p:nvPr/>
        </p:nvSpPr>
        <p:spPr>
          <a:xfrm>
            <a:off x="731838" y="4202113"/>
            <a:ext cx="2016125" cy="1800225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sv-SE"/>
          </a:p>
        </p:txBody>
      </p:sp>
      <p:sp>
        <p:nvSpPr>
          <p:cNvPr id="32773" name="textruta 5">
            <a:extLst>
              <a:ext uri="{FF2B5EF4-FFF2-40B4-BE49-F238E27FC236}">
                <a16:creationId xmlns:a16="http://schemas.microsoft.com/office/drawing/2014/main" id="{73959042-C60F-822C-D00A-E59CB28AB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0481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v-SE" altLang="sv-SE">
                <a:solidFill>
                  <a:schemeClr val="tx1"/>
                </a:solidFill>
              </a:rPr>
              <a:t>(x)HTML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70C8084-F1A8-3E85-EA4E-8588C08EC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3786188"/>
            <a:ext cx="153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v-SE" altLang="sv-SE">
                <a:solidFill>
                  <a:schemeClr val="tx1"/>
                </a:solidFill>
              </a:rPr>
              <a:t>Resursfiler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4204D8C4-0483-7458-784C-3BCDC176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4148138"/>
            <a:ext cx="1379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v-SE" altLang="sv-SE">
                <a:solidFill>
                  <a:schemeClr val="tx1"/>
                </a:solidFill>
              </a:rPr>
              <a:t>javascript</a:t>
            </a:r>
          </a:p>
        </p:txBody>
      </p:sp>
      <p:sp>
        <p:nvSpPr>
          <p:cNvPr id="43" name="Dokument 42">
            <a:extLst>
              <a:ext uri="{FF2B5EF4-FFF2-40B4-BE49-F238E27FC236}">
                <a16:creationId xmlns:a16="http://schemas.microsoft.com/office/drawing/2014/main" id="{C5A6BD43-A646-0DC9-D52F-A00E20ACF29D}"/>
              </a:ext>
            </a:extLst>
          </p:cNvPr>
          <p:cNvSpPr/>
          <p:nvPr/>
        </p:nvSpPr>
        <p:spPr>
          <a:xfrm>
            <a:off x="923925" y="4645025"/>
            <a:ext cx="2016125" cy="1800225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sv-SE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EBB857AE-FDB9-6A30-AEDF-B6E15E98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459105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v-SE" altLang="sv-SE">
                <a:solidFill>
                  <a:schemeClr val="tx1"/>
                </a:solidFill>
              </a:rPr>
              <a:t>CSS-fil</a:t>
            </a:r>
          </a:p>
        </p:txBody>
      </p:sp>
      <p:pic>
        <p:nvPicPr>
          <p:cNvPr id="45" name="Picture 32" descr="age2image5053984">
            <a:extLst>
              <a:ext uri="{FF2B5EF4-FFF2-40B4-BE49-F238E27FC236}">
                <a16:creationId xmlns:a16="http://schemas.microsoft.com/office/drawing/2014/main" id="{6DAAF7DD-6AB3-353A-B7F4-2381E203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287963"/>
            <a:ext cx="1606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3" descr="age2image3833568">
            <a:extLst>
              <a:ext uri="{FF2B5EF4-FFF2-40B4-BE49-F238E27FC236}">
                <a16:creationId xmlns:a16="http://schemas.microsoft.com/office/drawing/2014/main" id="{AEA21E96-F3AB-A9CA-8DAE-728A454D5F3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5" t="39589" r="27942" b="7317"/>
          <a:stretch>
            <a:fillRect/>
          </a:stretch>
        </p:blipFill>
        <p:spPr bwMode="auto">
          <a:xfrm>
            <a:off x="1557338" y="5730875"/>
            <a:ext cx="15128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ruta 46">
            <a:extLst>
              <a:ext uri="{FF2B5EF4-FFF2-40B4-BE49-F238E27FC236}">
                <a16:creationId xmlns:a16="http://schemas.microsoft.com/office/drawing/2014/main" id="{27B9BDE3-17B9-BBF3-45DD-2504586A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13" y="3111500"/>
            <a:ext cx="1935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v-SE" altLang="sv-SE">
                <a:solidFill>
                  <a:schemeClr val="tx1"/>
                </a:solidFill>
              </a:rPr>
              <a:t>Renderad sida</a:t>
            </a:r>
          </a:p>
        </p:txBody>
      </p:sp>
      <p:sp>
        <p:nvSpPr>
          <p:cNvPr id="75" name="Dokument 74">
            <a:extLst>
              <a:ext uri="{FF2B5EF4-FFF2-40B4-BE49-F238E27FC236}">
                <a16:creationId xmlns:a16="http://schemas.microsoft.com/office/drawing/2014/main" id="{956292CD-78A5-B235-7005-C2F81AA622AE}"/>
              </a:ext>
            </a:extLst>
          </p:cNvPr>
          <p:cNvSpPr/>
          <p:nvPr/>
        </p:nvSpPr>
        <p:spPr>
          <a:xfrm>
            <a:off x="4440238" y="487363"/>
            <a:ext cx="6540500" cy="2495550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sv-SE" sz="20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77" name="Grupp 76">
            <a:extLst>
              <a:ext uri="{FF2B5EF4-FFF2-40B4-BE49-F238E27FC236}">
                <a16:creationId xmlns:a16="http://schemas.microsoft.com/office/drawing/2014/main" id="{3E062C25-F7F6-F016-8CD8-773583A7C9B6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765175"/>
            <a:ext cx="3606800" cy="1795463"/>
            <a:chOff x="5584375" y="204623"/>
            <a:chExt cx="3247929" cy="2115871"/>
          </a:xfrm>
        </p:grpSpPr>
        <p:sp>
          <p:nvSpPr>
            <p:cNvPr id="78" name="Rektangel med rundade hörn 77">
              <a:extLst>
                <a:ext uri="{FF2B5EF4-FFF2-40B4-BE49-F238E27FC236}">
                  <a16:creationId xmlns:a16="http://schemas.microsoft.com/office/drawing/2014/main" id="{AB117512-9CA0-0328-4E9C-9933AC64CF3E}"/>
                </a:ext>
              </a:extLst>
            </p:cNvPr>
            <p:cNvSpPr/>
            <p:nvPr/>
          </p:nvSpPr>
          <p:spPr bwMode="auto">
            <a:xfrm>
              <a:off x="7675802" y="204623"/>
              <a:ext cx="883460" cy="2824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1000" dirty="0">
                  <a:solidFill>
                    <a:schemeClr val="tx1"/>
                  </a:solidFill>
                  <a:latin typeface="Times New Roman" charset="0"/>
                </a:rPr>
                <a:t>html</a:t>
              </a:r>
            </a:p>
          </p:txBody>
        </p:sp>
        <p:sp>
          <p:nvSpPr>
            <p:cNvPr id="79" name="Rektangel med rundade hörn 78">
              <a:extLst>
                <a:ext uri="{FF2B5EF4-FFF2-40B4-BE49-F238E27FC236}">
                  <a16:creationId xmlns:a16="http://schemas.microsoft.com/office/drawing/2014/main" id="{4E915B25-AD98-35C1-F2EE-A7D0CDDC55C0}"/>
                </a:ext>
              </a:extLst>
            </p:cNvPr>
            <p:cNvSpPr/>
            <p:nvPr/>
          </p:nvSpPr>
          <p:spPr bwMode="auto">
            <a:xfrm>
              <a:off x="7853065" y="836952"/>
              <a:ext cx="706196" cy="2843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1000" dirty="0" err="1">
                  <a:solidFill>
                    <a:schemeClr val="tx1"/>
                  </a:solidFill>
                  <a:latin typeface="Times New Roman" charset="0"/>
                </a:rPr>
                <a:t>head</a:t>
              </a:r>
              <a:endParaRPr lang="sv-SE" sz="10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0" name="Rektangel med rundade hörn 79">
              <a:extLst>
                <a:ext uri="{FF2B5EF4-FFF2-40B4-BE49-F238E27FC236}">
                  <a16:creationId xmlns:a16="http://schemas.microsoft.com/office/drawing/2014/main" id="{C531200A-8424-1DC6-802A-3DEB4442320A}"/>
                </a:ext>
              </a:extLst>
            </p:cNvPr>
            <p:cNvSpPr/>
            <p:nvPr/>
          </p:nvSpPr>
          <p:spPr bwMode="auto">
            <a:xfrm>
              <a:off x="6220524" y="1559079"/>
              <a:ext cx="554664" cy="2525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1000" dirty="0">
                  <a:solidFill>
                    <a:schemeClr val="tx1"/>
                  </a:solidFill>
                  <a:latin typeface="Times New Roman" charset="0"/>
                </a:rPr>
                <a:t>div</a:t>
              </a:r>
            </a:p>
          </p:txBody>
        </p:sp>
        <p:sp>
          <p:nvSpPr>
            <p:cNvPr id="81" name="Rektangel med rundade hörn 80">
              <a:extLst>
                <a:ext uri="{FF2B5EF4-FFF2-40B4-BE49-F238E27FC236}">
                  <a16:creationId xmlns:a16="http://schemas.microsoft.com/office/drawing/2014/main" id="{2D3F5141-0B8C-050B-8018-14A0F59BC457}"/>
                </a:ext>
              </a:extLst>
            </p:cNvPr>
            <p:cNvSpPr/>
            <p:nvPr/>
          </p:nvSpPr>
          <p:spPr bwMode="auto">
            <a:xfrm>
              <a:off x="7408476" y="1525405"/>
              <a:ext cx="444589" cy="31803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1000" dirty="0" err="1">
                  <a:solidFill>
                    <a:schemeClr val="tx1"/>
                  </a:solidFill>
                  <a:latin typeface="Times New Roman" charset="0"/>
                </a:rPr>
                <a:t>img</a:t>
              </a:r>
              <a:endParaRPr lang="sv-SE" sz="10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2" name="Rektangel med rundade hörn 81">
              <a:extLst>
                <a:ext uri="{FF2B5EF4-FFF2-40B4-BE49-F238E27FC236}">
                  <a16:creationId xmlns:a16="http://schemas.microsoft.com/office/drawing/2014/main" id="{48DD84A2-B54E-2E1A-689F-0C8773572A51}"/>
                </a:ext>
              </a:extLst>
            </p:cNvPr>
            <p:cNvSpPr/>
            <p:nvPr/>
          </p:nvSpPr>
          <p:spPr bwMode="auto">
            <a:xfrm>
              <a:off x="6925289" y="1525405"/>
              <a:ext cx="297346" cy="2862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1000" dirty="0">
                  <a:solidFill>
                    <a:schemeClr val="tx1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83" name="Rektangel med rundade hörn 82">
              <a:extLst>
                <a:ext uri="{FF2B5EF4-FFF2-40B4-BE49-F238E27FC236}">
                  <a16:creationId xmlns:a16="http://schemas.microsoft.com/office/drawing/2014/main" id="{8E79051E-DEB4-85CB-31C6-CAF6E472F842}"/>
                </a:ext>
              </a:extLst>
            </p:cNvPr>
            <p:cNvSpPr/>
            <p:nvPr/>
          </p:nvSpPr>
          <p:spPr bwMode="auto">
            <a:xfrm>
              <a:off x="5584375" y="2041745"/>
              <a:ext cx="1562494" cy="2787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1000" dirty="0">
                  <a:solidFill>
                    <a:schemeClr val="tx1"/>
                  </a:solidFill>
                  <a:latin typeface="Times New Roman" charset="0"/>
                </a:rPr>
                <a:t>NYHETER Rymdfärder </a:t>
              </a:r>
              <a:r>
                <a:rPr lang="mr-IN" sz="1000" dirty="0">
                  <a:solidFill>
                    <a:schemeClr val="tx1"/>
                  </a:solidFill>
                  <a:latin typeface="Times New Roman" charset="0"/>
                </a:rPr>
                <a:t>…</a:t>
              </a:r>
              <a:endParaRPr lang="sv-SE" sz="10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4" name="Rektangel med rundade hörn 83">
              <a:extLst>
                <a:ext uri="{FF2B5EF4-FFF2-40B4-BE49-F238E27FC236}">
                  <a16:creationId xmlns:a16="http://schemas.microsoft.com/office/drawing/2014/main" id="{F2BD46D8-56C1-6005-1D8C-92BF2B6ABA58}"/>
                </a:ext>
              </a:extLst>
            </p:cNvPr>
            <p:cNvSpPr/>
            <p:nvPr/>
          </p:nvSpPr>
          <p:spPr bwMode="auto">
            <a:xfrm>
              <a:off x="8096088" y="1418770"/>
              <a:ext cx="630429" cy="2824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1000" dirty="0" err="1">
                  <a:solidFill>
                    <a:schemeClr val="tx1"/>
                  </a:solidFill>
                  <a:latin typeface="Times New Roman" charset="0"/>
                </a:rPr>
                <a:t>title</a:t>
              </a:r>
              <a:endParaRPr lang="sv-SE" sz="10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5" name="Rektangel med rundade hörn 84">
              <a:extLst>
                <a:ext uri="{FF2B5EF4-FFF2-40B4-BE49-F238E27FC236}">
                  <a16:creationId xmlns:a16="http://schemas.microsoft.com/office/drawing/2014/main" id="{EF7BCEE7-4945-6CC7-5AB0-48334A289890}"/>
                </a:ext>
              </a:extLst>
            </p:cNvPr>
            <p:cNvSpPr/>
            <p:nvPr/>
          </p:nvSpPr>
          <p:spPr bwMode="auto">
            <a:xfrm>
              <a:off x="7269810" y="2038003"/>
              <a:ext cx="1562494" cy="2787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1000" dirty="0">
                  <a:solidFill>
                    <a:schemeClr val="tx1"/>
                  </a:solidFill>
                  <a:latin typeface="Times New Roman" charset="0"/>
                </a:rPr>
                <a:t>Välkommen till KTH | KTH..</a:t>
              </a:r>
            </a:p>
          </p:txBody>
        </p:sp>
        <p:sp>
          <p:nvSpPr>
            <p:cNvPr id="86" name="Rektangel med rundade hörn 85">
              <a:extLst>
                <a:ext uri="{FF2B5EF4-FFF2-40B4-BE49-F238E27FC236}">
                  <a16:creationId xmlns:a16="http://schemas.microsoft.com/office/drawing/2014/main" id="{28E93064-244A-B7F2-9AA6-A37BBF2236BD}"/>
                </a:ext>
              </a:extLst>
            </p:cNvPr>
            <p:cNvSpPr/>
            <p:nvPr/>
          </p:nvSpPr>
          <p:spPr bwMode="auto">
            <a:xfrm>
              <a:off x="6520728" y="881851"/>
              <a:ext cx="749082" cy="2862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1000" dirty="0" err="1">
                  <a:solidFill>
                    <a:schemeClr val="tx1"/>
                  </a:solidFill>
                  <a:latin typeface="Times New Roman" charset="0"/>
                </a:rPr>
                <a:t>body</a:t>
              </a:r>
              <a:endParaRPr lang="sv-SE" sz="10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cxnSp>
          <p:nvCxnSpPr>
            <p:cNvPr id="32797" name="Rak pil 86">
              <a:extLst>
                <a:ext uri="{FF2B5EF4-FFF2-40B4-BE49-F238E27FC236}">
                  <a16:creationId xmlns:a16="http://schemas.microsoft.com/office/drawing/2014/main" id="{60910814-34E3-E2EF-1890-CEE26B2C99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26040" y="487114"/>
              <a:ext cx="180123" cy="3498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798" name="Rak pil 87">
              <a:extLst>
                <a:ext uri="{FF2B5EF4-FFF2-40B4-BE49-F238E27FC236}">
                  <a16:creationId xmlns:a16="http://schemas.microsoft.com/office/drawing/2014/main" id="{8621BCA4-3A3A-57EF-2671-CAB8DBB8D5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953880" y="487114"/>
              <a:ext cx="1072160" cy="3947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799" name="Rak pil 88">
              <a:extLst>
                <a:ext uri="{FF2B5EF4-FFF2-40B4-BE49-F238E27FC236}">
                  <a16:creationId xmlns:a16="http://schemas.microsoft.com/office/drawing/2014/main" id="{D305EC98-E080-315B-1E83-9C00E22E3A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06163" y="1121313"/>
              <a:ext cx="204426" cy="29745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00" name="Rak pil 89">
              <a:extLst>
                <a:ext uri="{FF2B5EF4-FFF2-40B4-BE49-F238E27FC236}">
                  <a16:creationId xmlns:a16="http://schemas.microsoft.com/office/drawing/2014/main" id="{8F0FF7F9-6E1A-8D4F-66CF-1F8D4E9DD6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050343" y="1714356"/>
              <a:ext cx="328796" cy="32364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01" name="Rak pil 90">
              <a:extLst>
                <a:ext uri="{FF2B5EF4-FFF2-40B4-BE49-F238E27FC236}">
                  <a16:creationId xmlns:a16="http://schemas.microsoft.com/office/drawing/2014/main" id="{3D4E9F11-64F7-2862-1628-1420F1E6AE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83901" y="1156859"/>
              <a:ext cx="646155" cy="36854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02" name="Rak pil 91">
              <a:extLst>
                <a:ext uri="{FF2B5EF4-FFF2-40B4-BE49-F238E27FC236}">
                  <a16:creationId xmlns:a16="http://schemas.microsoft.com/office/drawing/2014/main" id="{293CA45B-A526-421C-5BAE-2BDEF0B963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72192" y="1140021"/>
              <a:ext cx="438870" cy="41905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03" name="Rak pil 92">
              <a:extLst>
                <a:ext uri="{FF2B5EF4-FFF2-40B4-BE49-F238E27FC236}">
                  <a16:creationId xmlns:a16="http://schemas.microsoft.com/office/drawing/2014/main" id="{F3C53A37-816F-3A28-C061-429249BD97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53880" y="1168084"/>
              <a:ext cx="102927" cy="35732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04" name="Rak pil 93">
              <a:extLst>
                <a:ext uri="{FF2B5EF4-FFF2-40B4-BE49-F238E27FC236}">
                  <a16:creationId xmlns:a16="http://schemas.microsoft.com/office/drawing/2014/main" id="{5C02E1A6-68C3-92FD-9664-6000FEFE91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366337" y="1815379"/>
              <a:ext cx="693329" cy="22636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9" name="Rak pil 18">
            <a:extLst>
              <a:ext uri="{FF2B5EF4-FFF2-40B4-BE49-F238E27FC236}">
                <a16:creationId xmlns:a16="http://schemas.microsoft.com/office/drawing/2014/main" id="{51C5427A-3A7F-5B6F-2352-E492CC68F76D}"/>
              </a:ext>
            </a:extLst>
          </p:cNvPr>
          <p:cNvCxnSpPr>
            <a:stCxn id="5" idx="3"/>
            <a:endCxn id="75" idx="1"/>
          </p:cNvCxnSpPr>
          <p:nvPr/>
        </p:nvCxnSpPr>
        <p:spPr>
          <a:xfrm flipV="1">
            <a:off x="2855913" y="1735138"/>
            <a:ext cx="1584325" cy="454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k pil 96">
            <a:extLst>
              <a:ext uri="{FF2B5EF4-FFF2-40B4-BE49-F238E27FC236}">
                <a16:creationId xmlns:a16="http://schemas.microsoft.com/office/drawing/2014/main" id="{5ECE94B9-4946-F220-EE05-3E5BD6BE9DCB}"/>
              </a:ext>
            </a:extLst>
          </p:cNvPr>
          <p:cNvCxnSpPr/>
          <p:nvPr/>
        </p:nvCxnSpPr>
        <p:spPr>
          <a:xfrm>
            <a:off x="1670050" y="3343275"/>
            <a:ext cx="22225" cy="515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ak pil 98">
            <a:extLst>
              <a:ext uri="{FF2B5EF4-FFF2-40B4-BE49-F238E27FC236}">
                <a16:creationId xmlns:a16="http://schemas.microsoft.com/office/drawing/2014/main" id="{DADCDB70-129B-2B10-33FF-33DA8EC4FCBB}"/>
              </a:ext>
            </a:extLst>
          </p:cNvPr>
          <p:cNvCxnSpPr/>
          <p:nvPr/>
        </p:nvCxnSpPr>
        <p:spPr>
          <a:xfrm flipV="1">
            <a:off x="2903538" y="2873375"/>
            <a:ext cx="1377950" cy="1025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k pil 100">
            <a:extLst>
              <a:ext uri="{FF2B5EF4-FFF2-40B4-BE49-F238E27FC236}">
                <a16:creationId xmlns:a16="http://schemas.microsoft.com/office/drawing/2014/main" id="{837C6F08-C821-A477-2D70-E0B895CF1E91}"/>
              </a:ext>
            </a:extLst>
          </p:cNvPr>
          <p:cNvCxnSpPr/>
          <p:nvPr/>
        </p:nvCxnSpPr>
        <p:spPr>
          <a:xfrm>
            <a:off x="9191625" y="2592388"/>
            <a:ext cx="0" cy="836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6B465873-3E29-387D-2BA2-7E04E1CC8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115888"/>
            <a:ext cx="90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altLang="sv-SE">
                <a:solidFill>
                  <a:schemeClr val="tx1"/>
                </a:solidFill>
              </a:rPr>
              <a:t>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" grpId="0"/>
      <p:bldP spid="42" grpId="0"/>
      <p:bldP spid="43" grpId="0" animBg="1"/>
      <p:bldP spid="44" grpId="0"/>
      <p:bldP spid="47" grpId="0"/>
      <p:bldP spid="7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ubrik 1">
            <a:extLst>
              <a:ext uri="{FF2B5EF4-FFF2-40B4-BE49-F238E27FC236}">
                <a16:creationId xmlns:a16="http://schemas.microsoft.com/office/drawing/2014/main" id="{8BA5EF0E-7CE2-A37E-3E10-5E911E67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altLang="sv-SE"/>
              <a:t>Dom</a:t>
            </a:r>
          </a:p>
        </p:txBody>
      </p:sp>
      <p:sp>
        <p:nvSpPr>
          <p:cNvPr id="33794" name="Platshållare för innehåll 2">
            <a:extLst>
              <a:ext uri="{FF2B5EF4-FFF2-40B4-BE49-F238E27FC236}">
                <a16:creationId xmlns:a16="http://schemas.microsoft.com/office/drawing/2014/main" id="{483AA591-C823-869D-65B9-0EA4FD04E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505950" cy="4540250"/>
          </a:xfrm>
        </p:spPr>
        <p:txBody>
          <a:bodyPr/>
          <a:lstStyle/>
          <a:p>
            <a:pPr eaLnBrk="1" hangingPunct="1"/>
            <a:r>
              <a:rPr lang="sv-SE" altLang="sv-SE"/>
              <a:t>Ett trädstruktur baserat på HTML-dokumentet som javascript- koden kan modifiera dokumentet genom att manipulera trädstrukturen. </a:t>
            </a:r>
          </a:p>
          <a:p>
            <a:pPr eaLnBrk="1" hangingPunct="1"/>
            <a:r>
              <a:rPr lang="sv-SE" altLang="sv-SE"/>
              <a:t>Lägga till nod </a:t>
            </a:r>
          </a:p>
          <a:p>
            <a:pPr eaLnBrk="1" hangingPunct="1"/>
            <a:r>
              <a:rPr lang="sv-SE" altLang="sv-SE"/>
              <a:t>Ta bort nod </a:t>
            </a:r>
          </a:p>
          <a:p>
            <a:pPr eaLnBrk="1" hangingPunct="1"/>
            <a:r>
              <a:rPr lang="sv-SE" altLang="sv-SE"/>
              <a:t>Modifiera innehåll </a:t>
            </a:r>
          </a:p>
          <a:p>
            <a:pPr eaLnBrk="1" hangingPunct="1"/>
            <a:r>
              <a:rPr lang="sv-SE" altLang="sv-SE"/>
              <a:t>Visa/dölja </a:t>
            </a:r>
          </a:p>
          <a:p>
            <a:pPr eaLnBrk="1" hangingPunct="1"/>
            <a:endParaRPr lang="sv-SE" altLang="sv-SE"/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72F0793D-6FD6-43F3-B1D3-5E33512B3211}"/>
              </a:ext>
            </a:extLst>
          </p:cNvPr>
          <p:cNvGrpSpPr>
            <a:grpSpLocks/>
          </p:cNvGrpSpPr>
          <p:nvPr/>
        </p:nvGrpSpPr>
        <p:grpSpPr bwMode="auto">
          <a:xfrm>
            <a:off x="4292600" y="2852738"/>
            <a:ext cx="6916738" cy="3384550"/>
            <a:chOff x="5584375" y="204623"/>
            <a:chExt cx="3247929" cy="2115871"/>
          </a:xfrm>
        </p:grpSpPr>
        <p:sp>
          <p:nvSpPr>
            <p:cNvPr id="23" name="Rektangel med rundade hörn 22">
              <a:extLst>
                <a:ext uri="{FF2B5EF4-FFF2-40B4-BE49-F238E27FC236}">
                  <a16:creationId xmlns:a16="http://schemas.microsoft.com/office/drawing/2014/main" id="{84FAD634-3299-548D-ECE9-9575E3F7BF22}"/>
                </a:ext>
              </a:extLst>
            </p:cNvPr>
            <p:cNvSpPr/>
            <p:nvPr/>
          </p:nvSpPr>
          <p:spPr bwMode="auto">
            <a:xfrm>
              <a:off x="7675364" y="204623"/>
              <a:ext cx="883359" cy="28284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2000" dirty="0">
                  <a:solidFill>
                    <a:schemeClr val="tx1"/>
                  </a:solidFill>
                  <a:latin typeface="Times New Roman" charset="0"/>
                </a:rPr>
                <a:t>html</a:t>
              </a:r>
            </a:p>
          </p:txBody>
        </p:sp>
        <p:sp>
          <p:nvSpPr>
            <p:cNvPr id="24" name="Rektangel med rundade hörn 23">
              <a:extLst>
                <a:ext uri="{FF2B5EF4-FFF2-40B4-BE49-F238E27FC236}">
                  <a16:creationId xmlns:a16="http://schemas.microsoft.com/office/drawing/2014/main" id="{FB616C1C-2E44-7386-E706-537A64DA3ACE}"/>
                </a:ext>
              </a:extLst>
            </p:cNvPr>
            <p:cNvSpPr/>
            <p:nvPr/>
          </p:nvSpPr>
          <p:spPr bwMode="auto">
            <a:xfrm>
              <a:off x="7852782" y="836804"/>
              <a:ext cx="705942" cy="28582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2000" dirty="0" err="1">
                  <a:solidFill>
                    <a:schemeClr val="tx1"/>
                  </a:solidFill>
                  <a:latin typeface="Times New Roman" charset="0"/>
                </a:rPr>
                <a:t>head</a:t>
              </a:r>
              <a:endParaRPr lang="sv-SE" sz="20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4" name="Rektangel med rundade hörn 33">
              <a:extLst>
                <a:ext uri="{FF2B5EF4-FFF2-40B4-BE49-F238E27FC236}">
                  <a16:creationId xmlns:a16="http://schemas.microsoft.com/office/drawing/2014/main" id="{741AE28D-80F0-E723-AFFB-28905F93B0ED}"/>
                </a:ext>
              </a:extLst>
            </p:cNvPr>
            <p:cNvSpPr/>
            <p:nvPr/>
          </p:nvSpPr>
          <p:spPr bwMode="auto">
            <a:xfrm>
              <a:off x="6220990" y="1558304"/>
              <a:ext cx="554615" cy="253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2000" dirty="0">
                  <a:solidFill>
                    <a:schemeClr val="tx1"/>
                  </a:solidFill>
                  <a:latin typeface="Times New Roman" charset="0"/>
                </a:rPr>
                <a:t>div</a:t>
              </a:r>
            </a:p>
          </p:txBody>
        </p:sp>
        <p:sp>
          <p:nvSpPr>
            <p:cNvPr id="35" name="Rektangel med rundade hörn 34">
              <a:extLst>
                <a:ext uri="{FF2B5EF4-FFF2-40B4-BE49-F238E27FC236}">
                  <a16:creationId xmlns:a16="http://schemas.microsoft.com/office/drawing/2014/main" id="{87432092-B0D0-D187-41A8-D450D7CF50C4}"/>
                </a:ext>
              </a:extLst>
            </p:cNvPr>
            <p:cNvSpPr/>
            <p:nvPr/>
          </p:nvSpPr>
          <p:spPr bwMode="auto">
            <a:xfrm>
              <a:off x="7408493" y="1525553"/>
              <a:ext cx="444289" cy="3175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2000" dirty="0" err="1">
                  <a:solidFill>
                    <a:schemeClr val="tx1"/>
                  </a:solidFill>
                  <a:latin typeface="Times New Roman" charset="0"/>
                </a:rPr>
                <a:t>img</a:t>
              </a:r>
              <a:endParaRPr lang="sv-SE" sz="20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7" name="Rektangel med rundade hörn 36">
              <a:extLst>
                <a:ext uri="{FF2B5EF4-FFF2-40B4-BE49-F238E27FC236}">
                  <a16:creationId xmlns:a16="http://schemas.microsoft.com/office/drawing/2014/main" id="{FAC4AA6B-B5E9-BCD7-BB13-021227922F9E}"/>
                </a:ext>
              </a:extLst>
            </p:cNvPr>
            <p:cNvSpPr/>
            <p:nvPr/>
          </p:nvSpPr>
          <p:spPr bwMode="auto">
            <a:xfrm>
              <a:off x="6924695" y="1525553"/>
              <a:ext cx="298180" cy="28582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2000" dirty="0">
                  <a:solidFill>
                    <a:schemeClr val="tx1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38" name="Rektangel med rundade hörn 37">
              <a:extLst>
                <a:ext uri="{FF2B5EF4-FFF2-40B4-BE49-F238E27FC236}">
                  <a16:creationId xmlns:a16="http://schemas.microsoft.com/office/drawing/2014/main" id="{67040F46-57EE-20E8-BBAB-B396BB08F699}"/>
                </a:ext>
              </a:extLst>
            </p:cNvPr>
            <p:cNvSpPr/>
            <p:nvPr/>
          </p:nvSpPr>
          <p:spPr bwMode="auto">
            <a:xfrm>
              <a:off x="5584375" y="2041620"/>
              <a:ext cx="1562465" cy="2788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2000" dirty="0">
                  <a:solidFill>
                    <a:schemeClr val="tx1"/>
                  </a:solidFill>
                  <a:latin typeface="Times New Roman" charset="0"/>
                </a:rPr>
                <a:t>NYHETER Rymdfärder </a:t>
              </a:r>
              <a:r>
                <a:rPr lang="mr-IN" sz="2000" dirty="0">
                  <a:solidFill>
                    <a:schemeClr val="tx1"/>
                  </a:solidFill>
                  <a:latin typeface="Times New Roman" charset="0"/>
                </a:rPr>
                <a:t>…</a:t>
              </a:r>
              <a:endParaRPr lang="sv-SE" sz="20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9" name="Rektangel med rundade hörn 38">
              <a:extLst>
                <a:ext uri="{FF2B5EF4-FFF2-40B4-BE49-F238E27FC236}">
                  <a16:creationId xmlns:a16="http://schemas.microsoft.com/office/drawing/2014/main" id="{D72B850A-621F-069E-1CDB-3CEA93ADD980}"/>
                </a:ext>
              </a:extLst>
            </p:cNvPr>
            <p:cNvSpPr/>
            <p:nvPr/>
          </p:nvSpPr>
          <p:spPr bwMode="auto">
            <a:xfrm>
              <a:off x="8095799" y="1418370"/>
              <a:ext cx="630651" cy="28284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2000" dirty="0" err="1">
                  <a:solidFill>
                    <a:schemeClr val="tx1"/>
                  </a:solidFill>
                  <a:latin typeface="Times New Roman" charset="0"/>
                </a:rPr>
                <a:t>title</a:t>
              </a:r>
              <a:endParaRPr lang="sv-SE" sz="20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40" name="Rektangel med rundade hörn 39">
              <a:extLst>
                <a:ext uri="{FF2B5EF4-FFF2-40B4-BE49-F238E27FC236}">
                  <a16:creationId xmlns:a16="http://schemas.microsoft.com/office/drawing/2014/main" id="{F2E22AD5-57CB-0D41-4C1A-D2AEB78E52FB}"/>
                </a:ext>
              </a:extLst>
            </p:cNvPr>
            <p:cNvSpPr/>
            <p:nvPr/>
          </p:nvSpPr>
          <p:spPr bwMode="auto">
            <a:xfrm>
              <a:off x="7269839" y="2037650"/>
              <a:ext cx="1562465" cy="2788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2000" dirty="0">
                  <a:solidFill>
                    <a:schemeClr val="tx1"/>
                  </a:solidFill>
                  <a:latin typeface="Times New Roman" charset="0"/>
                </a:rPr>
                <a:t>Välkommen till KTH | KTH..</a:t>
              </a:r>
            </a:p>
          </p:txBody>
        </p:sp>
        <p:sp>
          <p:nvSpPr>
            <p:cNvPr id="41" name="Rektangel med rundade hörn 40">
              <a:extLst>
                <a:ext uri="{FF2B5EF4-FFF2-40B4-BE49-F238E27FC236}">
                  <a16:creationId xmlns:a16="http://schemas.microsoft.com/office/drawing/2014/main" id="{B4C40AEB-E8E6-5F9D-BA00-924F528F622B}"/>
                </a:ext>
              </a:extLst>
            </p:cNvPr>
            <p:cNvSpPr/>
            <p:nvPr/>
          </p:nvSpPr>
          <p:spPr bwMode="auto">
            <a:xfrm>
              <a:off x="6520661" y="882456"/>
              <a:ext cx="749178" cy="28482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sv-SE" sz="2000" dirty="0" err="1">
                  <a:solidFill>
                    <a:schemeClr val="tx1"/>
                  </a:solidFill>
                  <a:latin typeface="Times New Roman" charset="0"/>
                </a:rPr>
                <a:t>body</a:t>
              </a:r>
              <a:endParaRPr lang="sv-SE" sz="20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cxnSp>
          <p:nvCxnSpPr>
            <p:cNvPr id="33805" name="Rak pil 42">
              <a:extLst>
                <a:ext uri="{FF2B5EF4-FFF2-40B4-BE49-F238E27FC236}">
                  <a16:creationId xmlns:a16="http://schemas.microsoft.com/office/drawing/2014/main" id="{DEF2BCFA-1D14-8818-5C07-F358A5F125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26472" y="487467"/>
              <a:ext cx="179654" cy="3493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06" name="Rak pil 43">
              <a:extLst>
                <a:ext uri="{FF2B5EF4-FFF2-40B4-BE49-F238E27FC236}">
                  <a16:creationId xmlns:a16="http://schemas.microsoft.com/office/drawing/2014/main" id="{DD208E24-7D9D-C16B-871D-9F7C207334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953023" y="487467"/>
              <a:ext cx="1073449" cy="39498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07" name="Rak pil 45">
              <a:extLst>
                <a:ext uri="{FF2B5EF4-FFF2-40B4-BE49-F238E27FC236}">
                  <a16:creationId xmlns:a16="http://schemas.microsoft.com/office/drawing/2014/main" id="{8EF88D94-C1F9-B16E-9074-E45751FC9A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06125" y="1122625"/>
              <a:ext cx="203508" cy="29574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08" name="Rak pil 46">
              <a:extLst>
                <a:ext uri="{FF2B5EF4-FFF2-40B4-BE49-F238E27FC236}">
                  <a16:creationId xmlns:a16="http://schemas.microsoft.com/office/drawing/2014/main" id="{5B955896-DB4A-C6E5-2177-5223CF9B02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051072" y="1714116"/>
              <a:ext cx="327998" cy="32353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09" name="Rak pil 48">
              <a:extLst>
                <a:ext uri="{FF2B5EF4-FFF2-40B4-BE49-F238E27FC236}">
                  <a16:creationId xmlns:a16="http://schemas.microsoft.com/office/drawing/2014/main" id="{333900EB-1B8F-FA7B-6D80-E3E4256643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83586" y="1156368"/>
              <a:ext cx="647051" cy="36918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10" name="Rak pil 50">
              <a:extLst>
                <a:ext uri="{FF2B5EF4-FFF2-40B4-BE49-F238E27FC236}">
                  <a16:creationId xmlns:a16="http://schemas.microsoft.com/office/drawing/2014/main" id="{7F0CE7BD-4FE6-8694-906E-9B5DE12AE4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72097" y="1139497"/>
              <a:ext cx="438325" cy="41880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11" name="Rak pil 51">
              <a:extLst>
                <a:ext uri="{FF2B5EF4-FFF2-40B4-BE49-F238E27FC236}">
                  <a16:creationId xmlns:a16="http://schemas.microsoft.com/office/drawing/2014/main" id="{0B87781F-BC54-B7B0-3359-463A268716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53023" y="1167285"/>
              <a:ext cx="104363" cy="35826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12" name="Rak pil 53">
              <a:extLst>
                <a:ext uri="{FF2B5EF4-FFF2-40B4-BE49-F238E27FC236}">
                  <a16:creationId xmlns:a16="http://schemas.microsoft.com/office/drawing/2014/main" id="{E6264AF7-9553-9555-ADE9-B86AFB65A9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365607" y="1815344"/>
              <a:ext cx="694015" cy="2262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8FA9F9BE-4F33-939A-1271-DF663D85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/>
              <a:t>Javascript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36D74A1-5535-B766-2C4F-78062823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844675"/>
            <a:ext cx="10152063" cy="4251325"/>
          </a:xfrm>
        </p:spPr>
        <p:txBody>
          <a:bodyPr/>
          <a:lstStyle/>
          <a:p>
            <a:pPr marL="328613" indent="-328613" eaLnBrk="1" hangingPunct="1">
              <a:lnSpc>
                <a:spcPct val="8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dirty="0"/>
              <a:t>Till skillnad från java är </a:t>
            </a:r>
            <a:r>
              <a:rPr lang="sv-SE" altLang="sv-SE" dirty="0" err="1"/>
              <a:t>javascript</a:t>
            </a:r>
            <a:r>
              <a:rPr lang="sv-SE" altLang="sv-SE" dirty="0"/>
              <a:t> svagt typat </a:t>
            </a:r>
          </a:p>
          <a:p>
            <a:pPr marL="328613" indent="-328613" eaLnBrk="1" hangingPunct="1">
              <a:lnSpc>
                <a:spcPct val="8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dirty="0"/>
              <a:t>Det är mycket vanligt att anropa funktioner i </a:t>
            </a:r>
            <a:r>
              <a:rPr lang="sv-SE" altLang="sv-SE" dirty="0" err="1"/>
              <a:t>javascript</a:t>
            </a:r>
            <a:r>
              <a:rPr lang="sv-SE" altLang="sv-SE" dirty="0"/>
              <a:t> med hjälp av s k event-</a:t>
            </a:r>
            <a:r>
              <a:rPr lang="sv-SE" altLang="sv-SE" dirty="0" err="1"/>
              <a:t>handlers</a:t>
            </a:r>
            <a:r>
              <a:rPr lang="sv-SE" altLang="sv-SE" dirty="0"/>
              <a:t>, dessa </a:t>
            </a:r>
            <a:r>
              <a:rPr lang="sv-SE" altLang="sv-SE" dirty="0" err="1"/>
              <a:t>registerar</a:t>
            </a:r>
            <a:r>
              <a:rPr lang="sv-SE" altLang="sv-SE" dirty="0"/>
              <a:t> inmatning, klickningar och pekarförflyttning. Varje event-</a:t>
            </a:r>
            <a:r>
              <a:rPr lang="sv-SE" altLang="sv-SE" dirty="0" err="1"/>
              <a:t>handlers</a:t>
            </a:r>
            <a:r>
              <a:rPr lang="sv-SE" altLang="sv-SE" dirty="0"/>
              <a:t> är associerade med en typ av händelse och en eller flera taggar. Med detta påverkas den sekventiella exekveringen och händelser kan köras mellan sekvenser av kod.</a:t>
            </a:r>
            <a:br>
              <a:rPr lang="sv-SE" altLang="sv-SE" dirty="0"/>
            </a:br>
            <a:endParaRPr lang="sv-SE" altLang="sv-SE" dirty="0"/>
          </a:p>
          <a:p>
            <a:pPr marL="328613" indent="-328613" eaLnBrk="1" hangingPunct="1">
              <a:lnSpc>
                <a:spcPct val="8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dirty="0"/>
              <a:t>m h a </a:t>
            </a:r>
            <a:r>
              <a:rPr lang="sv-SE" altLang="sv-SE" dirty="0" err="1"/>
              <a:t>javascript</a:t>
            </a:r>
            <a:r>
              <a:rPr lang="sv-SE" altLang="sv-SE" dirty="0"/>
              <a:t> kommer man åt taggarna i HTML-dokumentet </a:t>
            </a:r>
            <a:r>
              <a:rPr lang="sv-SE" altLang="sv-SE" dirty="0" err="1"/>
              <a:t>m.h.a</a:t>
            </a:r>
            <a:r>
              <a:rPr lang="sv-SE" altLang="sv-SE" dirty="0"/>
              <a:t> DOM genom att skriva </a:t>
            </a:r>
            <a:r>
              <a:rPr lang="en-US" altLang="sv-SE" dirty="0" err="1"/>
              <a:t>document.getElementById</a:t>
            </a:r>
            <a:r>
              <a:rPr lang="en-US" altLang="sv-SE" dirty="0"/>
              <a:t>("id")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63F873AC-13D8-3BC4-953E-B91FE860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33375"/>
            <a:ext cx="7772400" cy="1143000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/>
              <a:t>Event handler (urval)</a:t>
            </a:r>
          </a:p>
        </p:txBody>
      </p:sp>
      <p:graphicFrame>
        <p:nvGraphicFramePr>
          <p:cNvPr id="12290" name="Group 2">
            <a:extLst>
              <a:ext uri="{FF2B5EF4-FFF2-40B4-BE49-F238E27FC236}">
                <a16:creationId xmlns:a16="http://schemas.microsoft.com/office/drawing/2014/main" id="{60470A95-B9E7-0863-F646-2762F2BBA23E}"/>
              </a:ext>
            </a:extLst>
          </p:cNvPr>
          <p:cNvGraphicFramePr>
            <a:graphicFrameLocks noGrp="1"/>
          </p:cNvGraphicFramePr>
          <p:nvPr/>
        </p:nvGraphicFramePr>
        <p:xfrm>
          <a:off x="2135188" y="1412875"/>
          <a:ext cx="7773987" cy="5062582"/>
        </p:xfrm>
        <a:graphic>
          <a:graphicData uri="http://schemas.openxmlformats.org/drawingml/2006/table">
            <a:tbl>
              <a:tblPr/>
              <a:tblGrid>
                <a:gridCol w="388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2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v-SE" altLang="sv-S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Event handler</a:t>
                      </a:r>
                    </a:p>
                  </a:txBody>
                  <a:tcPr marL="90000" marR="90000" marT="430238" marB="45973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v-SE" altLang="sv-S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Associerade  taggar</a:t>
                      </a:r>
                    </a:p>
                  </a:txBody>
                  <a:tcPr marL="90000" marR="90000" marT="430238" marB="45973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2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v-SE" altLang="sv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OnBlur</a:t>
                      </a:r>
                      <a:endParaRPr kumimoji="0" lang="sv-SE" altLang="sv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icrosoft YaHei" charset="-122"/>
                        <a:cs typeface="Microsoft YaHei" charset="-122"/>
                      </a:endParaRPr>
                    </a:p>
                  </a:txBody>
                  <a:tcPr marL="90000" marR="90000" marT="430238" marB="45973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v-SE" altLang="sv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formulärelement</a:t>
                      </a:r>
                    </a:p>
                  </a:txBody>
                  <a:tcPr marL="90000" marR="90000" marT="430238" marB="45973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22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v-SE" altLang="sv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onChange</a:t>
                      </a:r>
                    </a:p>
                  </a:txBody>
                  <a:tcPr marL="90000" marR="90000" marT="430238" marB="45973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v-SE" altLang="sv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formulärelement</a:t>
                      </a:r>
                    </a:p>
                  </a:txBody>
                  <a:tcPr marL="90000" marR="90000" marT="430238" marB="45973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22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v-SE" altLang="sv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onClick</a:t>
                      </a:r>
                    </a:p>
                  </a:txBody>
                  <a:tcPr marL="90000" marR="90000" marT="430238" marB="45973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sv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formulärelement, länkar</a:t>
                      </a:r>
                    </a:p>
                  </a:txBody>
                  <a:tcPr marL="90000" marR="90000" marT="430238" marB="45973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v-SE" altLang="sv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onFocus</a:t>
                      </a:r>
                      <a:endParaRPr kumimoji="0" lang="sv-SE" altLang="sv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icrosoft YaHei" charset="-122"/>
                        <a:cs typeface="Microsoft YaHei" charset="-122"/>
                      </a:endParaRPr>
                    </a:p>
                  </a:txBody>
                  <a:tcPr marL="90000" marR="90000" marT="430238" marB="45973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v-SE" altLang="sv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formulärelement</a:t>
                      </a:r>
                    </a:p>
                  </a:txBody>
                  <a:tcPr marL="90000" marR="90000" marT="430238" marB="45973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22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v-SE" altLang="sv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onSelect</a:t>
                      </a:r>
                    </a:p>
                  </a:txBody>
                  <a:tcPr marL="90000" marR="90000" marT="430238" marB="45973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v-SE" altLang="sv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text, textarea</a:t>
                      </a:r>
                    </a:p>
                  </a:txBody>
                  <a:tcPr marL="90000" marR="90000" marT="430238" marB="45973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322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v-SE" altLang="sv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onSubmit</a:t>
                      </a:r>
                      <a:endParaRPr kumimoji="0" lang="sv-SE" altLang="sv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icrosoft YaHei" charset="-122"/>
                        <a:cs typeface="Microsoft YaHei" charset="-122"/>
                      </a:endParaRPr>
                    </a:p>
                  </a:txBody>
                  <a:tcPr marL="90000" marR="90000" marT="430238" marB="45973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charset="0"/>
                          <a:ea typeface="Microsoft YaHei" charset="-122"/>
                          <a:cs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v-SE" altLang="sv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icrosoft YaHei" charset="-122"/>
                          <a:cs typeface="Microsoft YaHei" charset="-122"/>
                        </a:rPr>
                        <a:t>form</a:t>
                      </a:r>
                    </a:p>
                  </a:txBody>
                  <a:tcPr marL="90000" marR="90000" marT="430238" marB="45973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ABA02610-2075-B2F2-C16B-C0263054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/>
              <a:t>Exempel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5CA8BA0-E587-0F9D-FCF1-1A432FB43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557338"/>
            <a:ext cx="11999912" cy="48958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&lt;script type="text/javascript"&gt;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function check_adress(form){</a:t>
            </a:r>
          </a:p>
          <a:p>
            <a:pPr marL="927100" lvl="1" indent="0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if(form.email.value.length==0 || form.email.value.indexOf('@')==-1){</a:t>
            </a:r>
          </a:p>
          <a:p>
            <a:pPr marL="927100" lvl="1" indent="0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alert("Du måste ange en giltig epostadress!");</a:t>
            </a:r>
          </a:p>
          <a:p>
            <a:pPr marL="927100" lvl="1" indent="0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form.email.focus();</a:t>
            </a:r>
          </a:p>
          <a:p>
            <a:pPr marL="927100" lvl="1" indent="0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return false;</a:t>
            </a:r>
          </a:p>
          <a:p>
            <a:pPr marL="927100" lvl="1" indent="0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927100" lvl="1" indent="0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if(form.phone.value.length==0){</a:t>
            </a:r>
          </a:p>
          <a:p>
            <a:pPr marL="927100" lvl="1" indent="0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alert("Du måste ange ett telefonnummer!");</a:t>
            </a:r>
          </a:p>
          <a:p>
            <a:pPr marL="927100" lvl="1" indent="0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form.phone.focus();</a:t>
            </a:r>
          </a:p>
          <a:p>
            <a:pPr marL="927100" lvl="1" indent="0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return false;</a:t>
            </a:r>
          </a:p>
          <a:p>
            <a:pPr marL="927100" lvl="1" indent="0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927100" lvl="1" indent="0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return true;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2000"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85D659DE-FD36-20AE-769F-B2FDA15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/>
              <a:t>CSS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4E1303D-D0B6-EA46-F3F1-966AEEA2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81200"/>
            <a:ext cx="11233150" cy="4543425"/>
          </a:xfrm>
        </p:spPr>
        <p:txBody>
          <a:bodyPr/>
          <a:lstStyle/>
          <a:p>
            <a:pPr marL="328613" indent="-328613" eaLnBrk="1" hangingPunct="1">
              <a:lnSpc>
                <a:spcPct val="8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sz="2400" dirty="0"/>
              <a:t>Med </a:t>
            </a:r>
            <a:r>
              <a:rPr lang="sv-SE" altLang="sv-SE" sz="2400" dirty="0" err="1"/>
              <a:t>stylesheets</a:t>
            </a:r>
            <a:r>
              <a:rPr lang="sv-SE" altLang="sv-SE" sz="2400" dirty="0"/>
              <a:t> kan man flytta ut formateringsinformation till en separat fil, på så sätt blir html-koden mer lättläst. Det handlar främst om typsnitt, placering, </a:t>
            </a:r>
            <a:r>
              <a:rPr lang="sv-SE" altLang="sv-SE" sz="2400" dirty="0" err="1"/>
              <a:t>padding</a:t>
            </a:r>
            <a:r>
              <a:rPr lang="sv-SE" altLang="sv-SE" sz="2400" dirty="0"/>
              <a:t>, färgval etc. I </a:t>
            </a:r>
            <a:r>
              <a:rPr lang="sv-SE" altLang="sv-SE" sz="2400" dirty="0" err="1"/>
              <a:t>headern</a:t>
            </a:r>
            <a:r>
              <a:rPr lang="sv-SE" altLang="sv-SE" sz="2400" dirty="0"/>
              <a:t> på html-filen anger man vilken .</a:t>
            </a:r>
            <a:r>
              <a:rPr lang="sv-SE" altLang="sv-SE" sz="2400" dirty="0" err="1"/>
              <a:t>css</a:t>
            </a:r>
            <a:r>
              <a:rPr lang="sv-SE" altLang="sv-SE" sz="2400" dirty="0"/>
              <a:t> fil man vill använda:</a:t>
            </a:r>
            <a:br>
              <a:rPr lang="sv-SE" altLang="sv-SE" sz="2400" dirty="0"/>
            </a:br>
            <a:endParaRPr lang="sv-SE" altLang="sv-SE" sz="2400" dirty="0"/>
          </a:p>
          <a:p>
            <a:pPr marL="328613" indent="-328613" eaLnBrk="1" hangingPunct="1">
              <a:lnSpc>
                <a:spcPct val="8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sz="2400" dirty="0"/>
              <a:t>&lt;LINK REL="</a:t>
            </a:r>
            <a:r>
              <a:rPr lang="sv-SE" altLang="sv-SE" sz="2400" dirty="0" err="1"/>
              <a:t>stylesheet</a:t>
            </a:r>
            <a:r>
              <a:rPr lang="sv-SE" altLang="sv-SE" sz="2400" dirty="0"/>
              <a:t>" TYPE="text/</a:t>
            </a:r>
            <a:r>
              <a:rPr lang="sv-SE" altLang="sv-SE" sz="2400" dirty="0" err="1"/>
              <a:t>css</a:t>
            </a:r>
            <a:r>
              <a:rPr lang="sv-SE" altLang="sv-SE" sz="2400" dirty="0"/>
              <a:t>" HREF="</a:t>
            </a:r>
            <a:r>
              <a:rPr lang="sv-SE" altLang="sv-SE" sz="2400" dirty="0" err="1"/>
              <a:t>stylesheet_fil.css</a:t>
            </a:r>
            <a:r>
              <a:rPr lang="sv-SE" altLang="sv-SE" sz="2400" dirty="0"/>
              <a:t>"&gt;</a:t>
            </a:r>
            <a:br>
              <a:rPr lang="sv-SE" altLang="sv-SE" sz="2400" dirty="0"/>
            </a:br>
            <a:endParaRPr lang="sv-SE" altLang="sv-SE" sz="2400" dirty="0"/>
          </a:p>
          <a:p>
            <a:pPr marL="328613" indent="-328613" eaLnBrk="1" hangingPunct="1">
              <a:lnSpc>
                <a:spcPct val="8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sz="2400" dirty="0"/>
              <a:t>I </a:t>
            </a:r>
            <a:r>
              <a:rPr lang="sv-SE" altLang="sv-SE" sz="2400" dirty="0" err="1"/>
              <a:t>css-filen</a:t>
            </a:r>
            <a:r>
              <a:rPr lang="sv-SE" altLang="sv-SE" sz="2400" dirty="0"/>
              <a:t> kan man konfigurera varje tags karaktär för sig, ett format(typsnitt, färg, </a:t>
            </a:r>
            <a:r>
              <a:rPr lang="sv-SE" altLang="sv-SE" sz="2400" dirty="0" err="1"/>
              <a:t>padding</a:t>
            </a:r>
            <a:r>
              <a:rPr lang="sv-SE" altLang="sv-SE" sz="2400" dirty="0"/>
              <a:t> </a:t>
            </a:r>
            <a:r>
              <a:rPr lang="sv-SE" altLang="sv-SE" sz="2400" dirty="0" err="1"/>
              <a:t>etc</a:t>
            </a:r>
            <a:r>
              <a:rPr lang="sv-SE" altLang="sv-SE" sz="2400" dirty="0"/>
              <a:t>) för &lt;p&gt;-taggen, en annan för &lt;</a:t>
            </a:r>
            <a:r>
              <a:rPr lang="sv-SE" altLang="sv-SE" sz="2400" dirty="0" err="1"/>
              <a:t>td</a:t>
            </a:r>
            <a:r>
              <a:rPr lang="sv-SE" altLang="sv-SE" sz="2400" dirty="0"/>
              <a:t>&gt;-taggen osv. Ofta vill man inte bara ha ett format för en viss tag utan kanske två varianter av &lt;</a:t>
            </a:r>
            <a:r>
              <a:rPr lang="sv-SE" altLang="sv-SE" sz="2400" dirty="0" err="1"/>
              <a:t>td</a:t>
            </a:r>
            <a:r>
              <a:rPr lang="sv-SE" altLang="sv-SE" sz="2400" dirty="0"/>
              <a:t>&gt;-taggen, då får man använda klass-attributet, &lt;</a:t>
            </a:r>
            <a:r>
              <a:rPr lang="sv-SE" altLang="sv-SE" sz="2400" dirty="0" err="1"/>
              <a:t>td</a:t>
            </a:r>
            <a:r>
              <a:rPr lang="sv-SE" altLang="sv-SE" sz="2400" dirty="0"/>
              <a:t> </a:t>
            </a:r>
            <a:r>
              <a:rPr lang="sv-SE" altLang="sv-SE" sz="2400" dirty="0" err="1"/>
              <a:t>class</a:t>
            </a:r>
            <a:r>
              <a:rPr lang="sv-SE" altLang="sv-SE" sz="2400" dirty="0"/>
              <a:t>=”meny”&gt; och &lt;</a:t>
            </a:r>
            <a:r>
              <a:rPr lang="sv-SE" altLang="sv-SE" sz="2400" dirty="0" err="1"/>
              <a:t>td</a:t>
            </a:r>
            <a:r>
              <a:rPr lang="sv-SE" altLang="sv-SE" sz="2400" dirty="0"/>
              <a:t> </a:t>
            </a:r>
            <a:r>
              <a:rPr lang="sv-SE" altLang="sv-SE" sz="2400" dirty="0" err="1"/>
              <a:t>class</a:t>
            </a:r>
            <a:r>
              <a:rPr lang="sv-SE" altLang="sv-SE" sz="2400" dirty="0"/>
              <a:t>=”prislista”&gt;</a:t>
            </a:r>
            <a:br>
              <a:rPr lang="sv-SE" altLang="sv-SE" sz="2400" dirty="0"/>
            </a:br>
            <a:endParaRPr lang="sv-SE" altLang="sv-SE" sz="2400" dirty="0"/>
          </a:p>
          <a:p>
            <a:pPr marL="328613" indent="-328613" eaLnBrk="1" hangingPunct="1">
              <a:lnSpc>
                <a:spcPct val="8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sz="2400" dirty="0"/>
              <a:t>Man kan också använda </a:t>
            </a:r>
            <a:r>
              <a:rPr lang="sv-SE" altLang="sv-SE" sz="2400" dirty="0" err="1"/>
              <a:t>stylesheet</a:t>
            </a:r>
            <a:r>
              <a:rPr lang="sv-SE" altLang="sv-SE" sz="2400" dirty="0"/>
              <a:t> direkt i html-koden med style-attributet, &lt;</a:t>
            </a:r>
            <a:r>
              <a:rPr lang="sv-SE" altLang="sv-SE" sz="2400" dirty="0" err="1"/>
              <a:t>td</a:t>
            </a:r>
            <a:r>
              <a:rPr lang="sv-SE" altLang="sv-SE" sz="2400" dirty="0"/>
              <a:t> style=’</a:t>
            </a:r>
            <a:r>
              <a:rPr lang="sv-SE" altLang="sv-SE" sz="2400" dirty="0" err="1"/>
              <a:t>text-align:center</a:t>
            </a:r>
            <a:r>
              <a:rPr lang="sv-SE" altLang="sv-SE" sz="2400" dirty="0"/>
              <a:t>; font-</a:t>
            </a:r>
            <a:r>
              <a:rPr lang="sv-SE" altLang="sv-SE" sz="2400" dirty="0" err="1"/>
              <a:t>weight</a:t>
            </a:r>
            <a:r>
              <a:rPr lang="sv-SE" altLang="sv-SE" sz="2400" dirty="0"/>
              <a:t>: </a:t>
            </a:r>
            <a:r>
              <a:rPr lang="sv-SE" altLang="sv-SE" sz="2400" dirty="0" err="1"/>
              <a:t>bold</a:t>
            </a:r>
            <a:r>
              <a:rPr lang="sv-SE" altLang="sv-SE" sz="2400" dirty="0"/>
              <a:t>;’&gt;, i ”vanlig” html skulle ovanstående få skrivas &lt;</a:t>
            </a:r>
            <a:r>
              <a:rPr lang="sv-SE" altLang="sv-SE" sz="2400" dirty="0" err="1"/>
              <a:t>td</a:t>
            </a:r>
            <a:r>
              <a:rPr lang="sv-SE" altLang="sv-SE" sz="2400" dirty="0"/>
              <a:t> </a:t>
            </a:r>
            <a:r>
              <a:rPr lang="sv-SE" altLang="sv-SE" sz="2400" dirty="0" err="1"/>
              <a:t>align</a:t>
            </a:r>
            <a:r>
              <a:rPr lang="sv-SE" altLang="sv-SE" sz="2400" dirty="0"/>
              <a:t>=”center”&gt;&lt;b&gt;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F6C9-DF35-3D77-91E8-5643E21E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Stlyle.css</a:t>
            </a:r>
            <a:endParaRPr lang="sv-S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60843F2-893B-7DCC-0550-35F882D31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4784"/>
              </p:ext>
            </p:extLst>
          </p:nvPr>
        </p:nvGraphicFramePr>
        <p:xfrm>
          <a:off x="2567608" y="1556792"/>
          <a:ext cx="8136904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438720569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941384094"/>
                    </a:ext>
                  </a:extLst>
                </a:gridCol>
              </a:tblGrid>
              <a:tr h="4176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td{</a:t>
                      </a:r>
                      <a:b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padding-top: 3px;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padding-left: 5px;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background-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"#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eeeeee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";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font-family: "sans-serif";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font-size: 8pt;</a:t>
                      </a:r>
                      <a:b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height: 20px;</a:t>
                      </a:r>
                      <a:b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border-top: "1px #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ffffff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solid"; } </a:t>
                      </a:r>
                    </a:p>
                    <a:p>
                      <a:endParaRPr lang="sv-S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{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background-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"#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ffffff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";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font-family: "sans-serif";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font-size: 9pt;</a:t>
                      </a:r>
                      <a:b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font-weight: bold;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height: 22px;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vertical-align: middle;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text-align: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center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padding: 3px;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border-top: "1px #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aaaaaa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dotted";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border-bottom: "1px #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aaaaaa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dotted";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}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710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197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CD18A485-A447-5E3F-EF01-D929BA9C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8" y="44450"/>
            <a:ext cx="25908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/>
              <a:t>HTML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3AACFA8-6A56-4817-96FC-008FB7116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125538"/>
            <a:ext cx="11233150" cy="55864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sv-SE" sz="3600"/>
              <a:t> &lt;!DOCTYPE html&gt;&lt;html&gt;  &lt;head&gt;</a:t>
            </a: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sv-SE" sz="3600"/>
              <a:t>&lt;link rel="stylesheet" type="text/css" href="mystyle.css"&gt;</a:t>
            </a: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sv-SE" sz="3600"/>
              <a:t>&lt;table&gt;</a:t>
            </a: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sv-SE" sz="3600"/>
              <a:t>&lt;th colspan="2"&gt;Post price &lt;/th&gt;</a:t>
            </a: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sv-SE" sz="3600"/>
              <a:t>&lt;tr&gt;&lt;td&gt;Weight Kg&lt;/td&gt; &lt;td&gt;Price $/Kg&lt;/td&gt;&lt;/tr&gt;   </a:t>
            </a: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sv-SE" sz="3600"/>
              <a:t>&lt;tr&gt;&lt;td&gt; 1 &lt;/td&gt;&lt;td&gt; 100      &lt;/td&gt;&lt;/tr&gt;  </a:t>
            </a: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sv-SE" sz="3600"/>
              <a:t> &lt;tr&gt;&lt;td&gt; 2-5 &lt;/td&gt;&lt;td&gt; 90 &lt;/td&gt;&lt;/tr&gt;  </a:t>
            </a: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sv-SE" sz="3600"/>
              <a:t> &lt;tr&gt;&lt;td&gt;6-10&lt;/td&gt;&lt;td&gt; 80 &lt;/td&gt;&lt;/tr&gt;   </a:t>
            </a: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sv-SE" sz="3600"/>
              <a:t>&lt;tr&gt;&lt;td&gt;10 &lt;/td&gt;&lt;td&gt; 60     &lt;/td&gt;&lt;/tr&gt;</a:t>
            </a: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sv-SE" sz="3600"/>
              <a:t>&lt;/table&gt; </a:t>
            </a: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sv-SE" sz="3600"/>
              <a:t> &lt;/body&gt;&lt;/html&gt;</a:t>
            </a:r>
            <a:endParaRPr lang="sv-SE" altLang="sv-SE" sz="3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ubrik 1">
            <a:extLst>
              <a:ext uri="{FF2B5EF4-FFF2-40B4-BE49-F238E27FC236}">
                <a16:creationId xmlns:a16="http://schemas.microsoft.com/office/drawing/2014/main" id="{92AF2241-34CF-A0C1-CBD8-BE1937AE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/>
              <a:t>CSS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40BC19-B3C6-A563-F923-1D38952A3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875"/>
            <a:ext cx="10515600" cy="5321300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v-SE" dirty="0">
                <a:latin typeface="Courier New" charset="0"/>
                <a:ea typeface="Courier New" charset="0"/>
                <a:cs typeface="Courier New" charset="0"/>
              </a:rPr>
              <a:t>p { 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v-SE" dirty="0">
                <a:latin typeface="Courier New" charset="0"/>
                <a:ea typeface="Courier New" charset="0"/>
                <a:cs typeface="Courier New" charset="0"/>
              </a:rPr>
              <a:t>color: red; 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v-SE">
                <a:latin typeface="Courier New" charset="0"/>
                <a:ea typeface="Courier New" charset="0"/>
                <a:cs typeface="Courier New" charset="0"/>
              </a:rPr>
              <a:t>text-</a:t>
            </a:r>
            <a:r>
              <a:rPr lang="sv-SE" dirty="0" err="1">
                <a:latin typeface="Courier New" charset="0"/>
                <a:ea typeface="Courier New" charset="0"/>
                <a:cs typeface="Courier New" charset="0"/>
              </a:rPr>
              <a:t>align</a:t>
            </a:r>
            <a:r>
              <a:rPr lang="sv-SE" dirty="0">
                <a:latin typeface="Courier New" charset="0"/>
                <a:ea typeface="Courier New" charset="0"/>
                <a:cs typeface="Courier New" charset="0"/>
              </a:rPr>
              <a:t>: center;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v-SE" dirty="0">
                <a:latin typeface="Courier New" charset="0"/>
                <a:ea typeface="Courier New" charset="0"/>
                <a:cs typeface="Courier New" charset="0"/>
              </a:rPr>
              <a:t>}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sv-SE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v-SE" dirty="0" err="1"/>
              <a:t>Selector</a:t>
            </a:r>
            <a:r>
              <a:rPr lang="sv-SE" dirty="0"/>
              <a:t>: </a:t>
            </a:r>
            <a:r>
              <a:rPr lang="sv-SE" dirty="0">
                <a:latin typeface="Courier New" charset="0"/>
                <a:ea typeface="Courier New" charset="0"/>
                <a:cs typeface="Courier New" charset="0"/>
              </a:rPr>
              <a:t>p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v-SE" dirty="0" err="1"/>
              <a:t>Declaration</a:t>
            </a:r>
            <a:r>
              <a:rPr lang="sv-SE" dirty="0"/>
              <a:t>: </a:t>
            </a:r>
            <a:r>
              <a:rPr lang="sv-SE" dirty="0">
                <a:latin typeface="Courier New" charset="0"/>
                <a:ea typeface="Courier New" charset="0"/>
                <a:cs typeface="Courier New" charset="0"/>
              </a:rPr>
              <a:t>color: red;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v-SE" dirty="0">
                <a:ea typeface="Courier New" charset="0"/>
                <a:cs typeface="Courier New" charset="0"/>
              </a:rPr>
              <a:t>Property: </a:t>
            </a:r>
            <a:r>
              <a:rPr lang="sv-SE" dirty="0">
                <a:latin typeface="Courier New" charset="0"/>
                <a:ea typeface="Courier New" charset="0"/>
                <a:cs typeface="Courier New" charset="0"/>
              </a:rPr>
              <a:t>color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v-SE" dirty="0" err="1">
                <a:ea typeface="Courier New" charset="0"/>
                <a:cs typeface="Courier New" charset="0"/>
              </a:rPr>
              <a:t>Value</a:t>
            </a:r>
            <a:r>
              <a:rPr lang="sv-SE" dirty="0">
                <a:ea typeface="Courier New" charset="0"/>
                <a:cs typeface="Courier New" charset="0"/>
              </a:rPr>
              <a:t>: </a:t>
            </a:r>
            <a:r>
              <a:rPr lang="sv-SE" dirty="0">
                <a:latin typeface="Courier New" charset="0"/>
                <a:ea typeface="Courier New" charset="0"/>
                <a:cs typeface="Courier New" charset="0"/>
              </a:rPr>
              <a:t>red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v-SE" dirty="0" err="1"/>
              <a:t>Declaration</a:t>
            </a:r>
            <a:r>
              <a:rPr lang="sv-SE" dirty="0"/>
              <a:t>: </a:t>
            </a:r>
            <a:r>
              <a:rPr lang="sv-SE" dirty="0">
                <a:latin typeface="Courier New" charset="0"/>
                <a:ea typeface="Courier New" charset="0"/>
                <a:cs typeface="Courier New" charset="0"/>
              </a:rPr>
              <a:t>text-</a:t>
            </a:r>
            <a:r>
              <a:rPr lang="sv-SE" dirty="0" err="1">
                <a:latin typeface="Courier New" charset="0"/>
                <a:ea typeface="Courier New" charset="0"/>
                <a:cs typeface="Courier New" charset="0"/>
              </a:rPr>
              <a:t>align</a:t>
            </a:r>
            <a:r>
              <a:rPr lang="sv-SE" dirty="0">
                <a:latin typeface="Courier New" charset="0"/>
                <a:ea typeface="Courier New" charset="0"/>
                <a:cs typeface="Courier New" charset="0"/>
              </a:rPr>
              <a:t>: center;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v-SE" dirty="0">
                <a:ea typeface="Courier New" charset="0"/>
                <a:cs typeface="Courier New" charset="0"/>
              </a:rPr>
              <a:t>Property: </a:t>
            </a:r>
            <a:r>
              <a:rPr lang="sv-SE" dirty="0">
                <a:latin typeface="Courier New" charset="0"/>
                <a:ea typeface="Courier New" charset="0"/>
                <a:cs typeface="Courier New" charset="0"/>
              </a:rPr>
              <a:t>text-</a:t>
            </a:r>
            <a:r>
              <a:rPr lang="sv-SE" dirty="0" err="1">
                <a:latin typeface="Courier New" charset="0"/>
                <a:ea typeface="Courier New" charset="0"/>
                <a:cs typeface="Courier New" charset="0"/>
              </a:rPr>
              <a:t>align</a:t>
            </a:r>
            <a:endParaRPr lang="sv-SE" dirty="0">
              <a:latin typeface="Courier New" charset="0"/>
              <a:ea typeface="Courier New" charset="0"/>
              <a:cs typeface="Courier New" charset="0"/>
            </a:endParaRP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v-SE" dirty="0" err="1">
                <a:ea typeface="Courier New" charset="0"/>
                <a:cs typeface="Courier New" charset="0"/>
              </a:rPr>
              <a:t>Value</a:t>
            </a:r>
            <a:r>
              <a:rPr lang="sv-SE" dirty="0">
                <a:ea typeface="Courier New" charset="0"/>
                <a:cs typeface="Courier New" charset="0"/>
              </a:rPr>
              <a:t>: </a:t>
            </a:r>
            <a:r>
              <a:rPr lang="sv-SE" dirty="0">
                <a:latin typeface="Courier New" charset="0"/>
                <a:ea typeface="Courier New" charset="0"/>
                <a:cs typeface="Courier New" charset="0"/>
              </a:rPr>
              <a:t>center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sv-SE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30762405-D83F-1D6A-DD72-F28BDD8A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/>
              <a:t>Innehåll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83DD8AF-31B4-FA99-95DF-9A4DE56E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2" y="1557338"/>
            <a:ext cx="8496175" cy="4248150"/>
          </a:xfrm>
        </p:spPr>
        <p:txBody>
          <a:bodyPr numCol="2"/>
          <a:lstStyle/>
          <a:p>
            <a:pPr marL="328613" indent="-328613" eaLnBrk="1" hangingPunct="1"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sz="3600" dirty="0"/>
              <a:t>(X)HTML</a:t>
            </a:r>
          </a:p>
          <a:p>
            <a:pPr marL="328613" indent="-328613" eaLnBrk="1" hangingPunct="1"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sz="3600" dirty="0"/>
              <a:t>CSS</a:t>
            </a:r>
          </a:p>
          <a:p>
            <a:pPr marL="328613" indent="-328613" eaLnBrk="1" hangingPunct="1"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dirty="0">
                <a:solidFill>
                  <a:srgbClr val="000000"/>
                </a:solidFill>
              </a:rPr>
              <a:t>JAVSCRIPT</a:t>
            </a:r>
          </a:p>
          <a:p>
            <a:pPr marL="793750" lvl="1" indent="-328613" eaLnBrk="1" hangingPunct="1"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dirty="0">
                <a:solidFill>
                  <a:srgbClr val="000000"/>
                </a:solidFill>
              </a:rPr>
              <a:t>Variabler</a:t>
            </a:r>
          </a:p>
          <a:p>
            <a:pPr marL="793750" lvl="1" indent="-328613" eaLnBrk="1" hangingPunct="1"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dirty="0">
                <a:solidFill>
                  <a:srgbClr val="000000"/>
                </a:solidFill>
              </a:rPr>
              <a:t>Konstanter</a:t>
            </a:r>
          </a:p>
          <a:p>
            <a:pPr marL="793750" lvl="1" indent="-328613" eaLnBrk="1" hangingPunct="1"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dirty="0">
                <a:solidFill>
                  <a:srgbClr val="000000"/>
                </a:solidFill>
              </a:rPr>
              <a:t>Operatorerna ==, ===</a:t>
            </a:r>
          </a:p>
          <a:p>
            <a:pPr marL="793750" lvl="1" indent="-328613" eaLnBrk="1" hangingPunct="1"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dirty="0">
                <a:solidFill>
                  <a:srgbClr val="000000"/>
                </a:solidFill>
              </a:rPr>
              <a:t>Automatisk Typ konvertering</a:t>
            </a:r>
          </a:p>
          <a:p>
            <a:pPr marL="793750" lvl="1" indent="-328613" eaLnBrk="1" hangingPunct="1"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dirty="0">
                <a:solidFill>
                  <a:srgbClr val="000000"/>
                </a:solidFill>
              </a:rPr>
              <a:t>Array</a:t>
            </a:r>
          </a:p>
          <a:p>
            <a:pPr marL="793750" lvl="1" indent="-328613" eaLnBrk="1" hangingPunct="1"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dirty="0">
                <a:solidFill>
                  <a:srgbClr val="000000"/>
                </a:solidFill>
              </a:rPr>
              <a:t>If-satser</a:t>
            </a:r>
          </a:p>
          <a:p>
            <a:pPr marL="793750" lvl="1" indent="-328613" eaLnBrk="1" hangingPunct="1"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dirty="0">
                <a:solidFill>
                  <a:srgbClr val="000000"/>
                </a:solidFill>
              </a:rPr>
              <a:t>Loop</a:t>
            </a:r>
          </a:p>
          <a:p>
            <a:pPr marL="793750" lvl="1" indent="-328613" eaLnBrk="1" hangingPunct="1"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 dirty="0">
                <a:solidFill>
                  <a:srgbClr val="000000"/>
                </a:solidFill>
              </a:rPr>
              <a:t>Funktioner</a:t>
            </a:r>
          </a:p>
          <a:p>
            <a:pPr lvl="1" eaLnBrk="1" hangingPunct="1"/>
            <a:r>
              <a:rPr lang="sv-SE" altLang="sv-SE" dirty="0" err="1"/>
              <a:t>Closure</a:t>
            </a:r>
            <a:endParaRPr lang="sv-SE" altLang="sv-SE" dirty="0"/>
          </a:p>
          <a:p>
            <a:pPr lvl="1" eaLnBrk="1" hangingPunct="1"/>
            <a:r>
              <a:rPr lang="sv-SE" altLang="sv-SE" dirty="0"/>
              <a:t>Högre ordningens funktion</a:t>
            </a:r>
          </a:p>
          <a:p>
            <a:pPr lvl="1" eaLnBrk="1" hangingPunct="1"/>
            <a:r>
              <a:rPr lang="sv-SE" altLang="sv-SE" dirty="0"/>
              <a:t>Alert, log och Prompt</a:t>
            </a:r>
          </a:p>
          <a:p>
            <a:pPr lvl="1" eaLnBrk="1" hangingPunct="1"/>
            <a:r>
              <a:rPr lang="sv-SE" altLang="sv-SE" dirty="0" err="1"/>
              <a:t>Object</a:t>
            </a:r>
            <a:r>
              <a:rPr lang="sv-SE" altLang="sv-SE" dirty="0"/>
              <a:t>, Array, </a:t>
            </a:r>
            <a:r>
              <a:rPr lang="sv-SE" altLang="sv-SE" dirty="0" err="1"/>
              <a:t>class</a:t>
            </a:r>
            <a:endParaRPr lang="sv-SE" altLang="sv-SE" dirty="0"/>
          </a:p>
          <a:p>
            <a:pPr lvl="1" eaLnBrk="1" hangingPunct="1"/>
            <a:r>
              <a:rPr lang="sv-SE" altLang="sv-SE" dirty="0" err="1"/>
              <a:t>jason</a:t>
            </a:r>
            <a:endParaRPr lang="sv-SE" altLang="sv-SE" dirty="0"/>
          </a:p>
          <a:p>
            <a:pPr marL="328613" indent="-328613" eaLnBrk="1" hangingPunct="1"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sv-SE" altLang="sv-SE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ubrik 1">
            <a:extLst>
              <a:ext uri="{FF2B5EF4-FFF2-40B4-BE49-F238E27FC236}">
                <a16:creationId xmlns:a16="http://schemas.microsoft.com/office/drawing/2014/main" id="{55629345-64D6-B07B-8A4E-62DCC527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/>
              <a:t>Några CSS exempel</a:t>
            </a:r>
          </a:p>
        </p:txBody>
      </p:sp>
      <p:sp>
        <p:nvSpPr>
          <p:cNvPr id="48130" name="Platshållare för innehåll 2">
            <a:extLst>
              <a:ext uri="{FF2B5EF4-FFF2-40B4-BE49-F238E27FC236}">
                <a16:creationId xmlns:a16="http://schemas.microsoft.com/office/drawing/2014/main" id="{3EB2A598-99C9-7802-1641-4A2DB7E75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38"/>
            <a:ext cx="10515600" cy="551656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Font: typsnitt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p {font-family: "Times New Roman", Times, serif;}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sv-SE" altLang="sv-SE"/>
            </a:br>
            <a:r>
              <a:rPr lang="sv-SE" altLang="sv-SE"/>
              <a:t>background-color: bakgrundsfärg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body{ background-color: lightblue;}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Padding: avstånd mellan text till avgränsningen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p{ padding: 12px;}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Marginal: avståd mellan avgränsningen till andra elementer avgränsning: span{ margin: 12px;}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https://www.w3schools.com/css/tryit.asp?filename=trycss_grid_layout_named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ubrik 1">
            <a:extLst>
              <a:ext uri="{FF2B5EF4-FFF2-40B4-BE49-F238E27FC236}">
                <a16:creationId xmlns:a16="http://schemas.microsoft.com/office/drawing/2014/main" id="{592FA476-A1A0-14DB-372F-39D1A3C7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Variabler</a:t>
            </a:r>
          </a:p>
        </p:txBody>
      </p:sp>
      <p:sp>
        <p:nvSpPr>
          <p:cNvPr id="49154" name="Platshållare för innehåll 2">
            <a:extLst>
              <a:ext uri="{FF2B5EF4-FFF2-40B4-BE49-F238E27FC236}">
                <a16:creationId xmlns:a16="http://schemas.microsoft.com/office/drawing/2014/main" id="{117E43F5-02B7-16D1-9817-E1DA1D77E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Variabler kan deklareras med antingen let, var eller const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let age = 20;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var age = 20;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var: variabeln är tillgänglig inom det skop variabeln deklarerats.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let: variabeln är tillgänglig inom det skop variabeln deklarerats.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ubrik 1">
            <a:extLst>
              <a:ext uri="{FF2B5EF4-FFF2-40B4-BE49-F238E27FC236}">
                <a16:creationId xmlns:a16="http://schemas.microsoft.com/office/drawing/2014/main" id="{3AE4D848-5979-6752-E2F7-B1C32F3B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Konstanter</a:t>
            </a:r>
          </a:p>
        </p:txBody>
      </p:sp>
      <p:sp>
        <p:nvSpPr>
          <p:cNvPr id="50178" name="Platshållare för innehåll 2">
            <a:extLst>
              <a:ext uri="{FF2B5EF4-FFF2-40B4-BE49-F238E27FC236}">
                <a16:creationId xmlns:a16="http://schemas.microsoft.com/office/drawing/2014/main" id="{9CB46341-B014-9AD1-62EB-C5CFAA220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/>
              <a:t>Konstanter deklareras med reserverad ordet const.</a:t>
            </a:r>
            <a:br>
              <a:rPr lang="sv-SE" altLang="sv-SE"/>
            </a:br>
            <a:endParaRPr lang="sv-SE" altLang="sv-SE"/>
          </a:p>
          <a:p>
            <a:r>
              <a:rPr lang="en-US" altLang="sv-SE"/>
              <a:t>const PI = 3.141592653589793;</a:t>
            </a:r>
            <a:br>
              <a:rPr lang="en-US" altLang="sv-SE"/>
            </a:br>
            <a:endParaRPr lang="en-US" altLang="sv-SE"/>
          </a:p>
          <a:p>
            <a:r>
              <a:rPr lang="en-US" altLang="sv-SE"/>
              <a:t>Följande ger fel:</a:t>
            </a:r>
          </a:p>
          <a:p>
            <a:pPr lvl="1"/>
            <a:r>
              <a:rPr lang="en-US" altLang="sv-SE"/>
              <a:t>PI = 3.14; </a:t>
            </a:r>
          </a:p>
          <a:p>
            <a:pPr lvl="1"/>
            <a:r>
              <a:rPr lang="en-US" altLang="sv-SE"/>
              <a:t>PI = PI + 10; </a:t>
            </a:r>
            <a:endParaRPr lang="sv-SE" altLang="sv-S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ubrik 1">
            <a:extLst>
              <a:ext uri="{FF2B5EF4-FFF2-40B4-BE49-F238E27FC236}">
                <a16:creationId xmlns:a16="http://schemas.microsoft.com/office/drawing/2014/main" id="{B72EF0BE-E5BB-B8C2-E516-FD881A7D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sv-SE" altLang="sv-SE" dirty="0">
                <a:latin typeface="+mn-lt"/>
              </a:rPr>
              <a:t>Automatisk typkonvertering, == och ===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5A709CCE-BC65-4FED-49A8-AE481C7123EC}"/>
              </a:ext>
            </a:extLst>
          </p:cNvPr>
          <p:cNvGraphicFramePr>
            <a:graphicFrameLocks noGrp="1"/>
          </p:cNvGraphicFramePr>
          <p:nvPr/>
        </p:nvGraphicFramePr>
        <p:xfrm>
          <a:off x="839788" y="1690688"/>
          <a:ext cx="10515600" cy="4664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31">
                <a:tc>
                  <a:txBody>
                    <a:bodyPr/>
                    <a:lstStyle/>
                    <a:p>
                      <a:r>
                        <a:rPr lang="sv-SE" sz="2800" dirty="0"/>
                        <a:t>Uttryck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Resultat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r>
                        <a:rPr lang="sv-SE" sz="2800" dirty="0"/>
                        <a:t>5 * </a:t>
                      </a:r>
                      <a:r>
                        <a:rPr lang="sv-SE" sz="2800" dirty="0" err="1"/>
                        <a:t>null</a:t>
                      </a:r>
                      <a:endParaRPr lang="sv-SE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0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r>
                        <a:rPr lang="sv-SE" sz="2800" dirty="0"/>
                        <a:t>”5” - 3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2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r>
                        <a:rPr lang="sv-SE" sz="2800" dirty="0"/>
                        <a:t>”5” + 3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”53”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r>
                        <a:rPr lang="sv-SE" sz="2800" dirty="0"/>
                        <a:t>”5” *2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NAN (Not An </a:t>
                      </a:r>
                      <a:r>
                        <a:rPr lang="sv-SE" sz="2800" dirty="0" err="1"/>
                        <a:t>Number</a:t>
                      </a:r>
                      <a:r>
                        <a:rPr lang="sv-SE" sz="2800" dirty="0"/>
                        <a:t>)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r>
                        <a:rPr lang="sv-SE" sz="2800" dirty="0" err="1"/>
                        <a:t>false</a:t>
                      </a:r>
                      <a:r>
                        <a:rPr lang="sv-SE" sz="2800" dirty="0"/>
                        <a:t> == 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sv-SE" sz="2800" dirty="0" err="1"/>
                        <a:t>True</a:t>
                      </a:r>
                      <a:endParaRPr lang="sv-SE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r>
                        <a:rPr lang="sv-SE" sz="2800" dirty="0" err="1"/>
                        <a:t>false</a:t>
                      </a:r>
                      <a:r>
                        <a:rPr lang="sv-SE" sz="2800" dirty="0"/>
                        <a:t> === 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sv-SE" sz="2800" dirty="0" err="1"/>
                        <a:t>False</a:t>
                      </a:r>
                      <a:endParaRPr lang="sv-SE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r>
                        <a:rPr lang="sv-SE" sz="2800" dirty="0"/>
                        <a:t>”4711” == new String(”4711”);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sv-SE" sz="2800" dirty="0" err="1"/>
                        <a:t>true</a:t>
                      </a:r>
                      <a:endParaRPr lang="sv-SE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/>
                        <a:t>”4711” === new String(”4711”);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sv-SE" sz="2800" dirty="0" err="1"/>
                        <a:t>false</a:t>
                      </a:r>
                      <a:endParaRPr lang="sv-SE" sz="2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ubrik 1">
            <a:extLst>
              <a:ext uri="{FF2B5EF4-FFF2-40B4-BE49-F238E27FC236}">
                <a16:creationId xmlns:a16="http://schemas.microsoft.com/office/drawing/2014/main" id="{313A8E6B-9454-549F-86F2-7D8BA9FC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if-satser	, och &amp;&amp;, eller ||</a:t>
            </a:r>
          </a:p>
        </p:txBody>
      </p:sp>
      <p:sp>
        <p:nvSpPr>
          <p:cNvPr id="52226" name="Platshållare för innehåll 2">
            <a:extLst>
              <a:ext uri="{FF2B5EF4-FFF2-40B4-BE49-F238E27FC236}">
                <a16:creationId xmlns:a16="http://schemas.microsoft.com/office/drawing/2014/main" id="{4F49AE5B-6F31-926D-CC1D-3F208DBAA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let age = prompt(”Age?”);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if (age &lt; 21 || age&gt;=80)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	alert(”coke or juice?”);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else if (age&gt;20 &amp;&amp; age&lt;80)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/>
              <a:t>	alert(”coke, juice, or alcoholic drinks?”);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ubrik 1">
            <a:extLst>
              <a:ext uri="{FF2B5EF4-FFF2-40B4-BE49-F238E27FC236}">
                <a16:creationId xmlns:a16="http://schemas.microsoft.com/office/drawing/2014/main" id="{D3713589-2B7B-F34D-8659-04D4BD77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loop</a:t>
            </a:r>
          </a:p>
        </p:txBody>
      </p:sp>
      <p:sp>
        <p:nvSpPr>
          <p:cNvPr id="53250" name="Platshållare för innehåll 2">
            <a:extLst>
              <a:ext uri="{FF2B5EF4-FFF2-40B4-BE49-F238E27FC236}">
                <a16:creationId xmlns:a16="http://schemas.microsoft.com/office/drawing/2014/main" id="{4D041FEA-50C8-4BD1-7D17-1133F8F63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/>
              <a:t>for (let i=0; i&lt;10; i++){</a:t>
            </a:r>
            <a:r>
              <a:rPr lang="mr-IN" altLang="sv-SE">
                <a:ea typeface="Mangal" panose="02040503050203030202" pitchFamily="18" charset="0"/>
              </a:rPr>
              <a:t>…</a:t>
            </a:r>
            <a:r>
              <a:rPr lang="sv-SE" altLang="sv-SE"/>
              <a:t>}</a:t>
            </a:r>
          </a:p>
          <a:p>
            <a:r>
              <a:rPr lang="sv-SE" altLang="sv-SE"/>
              <a:t>while(i&lt;10) {</a:t>
            </a:r>
            <a:r>
              <a:rPr lang="mr-IN" altLang="sv-SE">
                <a:ea typeface="Mangal" panose="02040503050203030202" pitchFamily="18" charset="0"/>
              </a:rPr>
              <a:t>…</a:t>
            </a:r>
            <a:r>
              <a:rPr lang="sv-SE" altLang="sv-SE"/>
              <a:t>}</a:t>
            </a:r>
          </a:p>
          <a:p>
            <a:r>
              <a:rPr lang="sv-SE" altLang="sv-SE"/>
              <a:t>do{</a:t>
            </a:r>
            <a:r>
              <a:rPr lang="mr-IN" altLang="sv-SE">
                <a:ea typeface="Mangal" panose="02040503050203030202" pitchFamily="18" charset="0"/>
              </a:rPr>
              <a:t>…</a:t>
            </a:r>
            <a:r>
              <a:rPr lang="sv-SE" altLang="sv-SE"/>
              <a:t>.} while(i&lt;10);</a:t>
            </a:r>
          </a:p>
          <a:p>
            <a:r>
              <a:rPr lang="sv-SE" altLang="sv-SE"/>
              <a:t>break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ubrik 1">
            <a:extLst>
              <a:ext uri="{FF2B5EF4-FFF2-40B4-BE49-F238E27FC236}">
                <a16:creationId xmlns:a16="http://schemas.microsoft.com/office/drawing/2014/main" id="{5F604862-149E-356C-DCF2-65902646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Deklarera funktioner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BBCCC1-56F3-A4A6-6AB8-EB77EC793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v-SE" dirty="0"/>
              <a:t>Tre olika sätt att deklarera </a:t>
            </a:r>
            <a:r>
              <a:rPr lang="sv-SE" dirty="0" err="1"/>
              <a:t>functioner</a:t>
            </a:r>
            <a:r>
              <a:rPr lang="sv-SE" dirty="0"/>
              <a:t>: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v-SE" dirty="0" err="1"/>
              <a:t>const</a:t>
            </a:r>
            <a:r>
              <a:rPr lang="sv-SE" dirty="0"/>
              <a:t> </a:t>
            </a:r>
            <a:r>
              <a:rPr lang="sv-SE" dirty="0" err="1"/>
              <a:t>calc</a:t>
            </a:r>
            <a:r>
              <a:rPr lang="sv-SE" dirty="0"/>
              <a:t> = </a:t>
            </a:r>
            <a:r>
              <a:rPr lang="sv-SE" dirty="0" err="1"/>
              <a:t>function</a:t>
            </a:r>
            <a:r>
              <a:rPr lang="sv-SE" dirty="0"/>
              <a:t>(a, b){</a:t>
            </a:r>
            <a:r>
              <a:rPr lang="mr-IN" dirty="0"/>
              <a:t>…</a:t>
            </a:r>
            <a:r>
              <a:rPr lang="sv-SE" dirty="0"/>
              <a:t>}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calc</a:t>
            </a:r>
            <a:r>
              <a:rPr lang="sv-SE" dirty="0"/>
              <a:t>(a, b){</a:t>
            </a:r>
            <a:r>
              <a:rPr lang="mr-IN" dirty="0"/>
              <a:t>…</a:t>
            </a:r>
            <a:r>
              <a:rPr lang="sv-SE" dirty="0"/>
              <a:t>}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v-SE" dirty="0" err="1"/>
              <a:t>const</a:t>
            </a:r>
            <a:r>
              <a:rPr lang="sv-SE" dirty="0"/>
              <a:t> </a:t>
            </a:r>
            <a:r>
              <a:rPr lang="sv-SE" dirty="0" err="1"/>
              <a:t>calc</a:t>
            </a:r>
            <a:r>
              <a:rPr lang="sv-SE" dirty="0"/>
              <a:t> = (a, b) =&gt; {</a:t>
            </a:r>
            <a:r>
              <a:rPr lang="mr-IN" dirty="0"/>
              <a:t>…</a:t>
            </a:r>
            <a:r>
              <a:rPr lang="sv-SE" dirty="0"/>
              <a:t>}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sv-SE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sv-SE" dirty="0"/>
              <a:t>Returvärde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sv-SE" dirty="0"/>
              <a:t>Parametrar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sv-SE" dirty="0" err="1"/>
              <a:t>Optional</a:t>
            </a:r>
            <a:r>
              <a:rPr lang="sv-SE" dirty="0"/>
              <a:t> parameters</a:t>
            </a:r>
            <a:br>
              <a:rPr lang="sv-SE" dirty="0"/>
            </a:br>
            <a:endParaRPr lang="sv-S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ubrik 1">
            <a:extLst>
              <a:ext uri="{FF2B5EF4-FFF2-40B4-BE49-F238E27FC236}">
                <a16:creationId xmlns:a16="http://schemas.microsoft.com/office/drawing/2014/main" id="{AAFB0756-F691-0EF4-2772-0BC787F8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Optional parameter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6EA3E-6AF1-43B1-E1F2-30DF6B1F6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dubblera(x) {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2*x; } </a:t>
            </a:r>
            <a:b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dubblera(3, 54, ”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blahonga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")); </a:t>
            </a:r>
            <a:r>
              <a:rPr lang="sv-SE" dirty="0"/>
              <a:t>ger 6</a:t>
            </a:r>
          </a:p>
          <a:p>
            <a:pPr marL="0" indent="0">
              <a:buFont typeface="Arial" charset="0"/>
              <a:buNone/>
              <a:defRPr/>
            </a:pP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halvera(a, b) { </a:t>
            </a:r>
          </a:p>
          <a:p>
            <a:pPr marL="0" indent="0">
              <a:buFont typeface="Arial" charset="0"/>
              <a:buNone/>
              <a:defRPr/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(b ===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undefined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Font typeface="Arial" charset="0"/>
              <a:buNone/>
              <a:defRPr/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a/2; </a:t>
            </a:r>
          </a:p>
          <a:p>
            <a:pPr marL="0" indent="0">
              <a:buFont typeface="Arial" charset="0"/>
              <a:buNone/>
              <a:defRPr/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a / b; </a:t>
            </a:r>
          </a:p>
          <a:p>
            <a:pPr marL="0" indent="0">
              <a:buFont typeface="Arial" charset="0"/>
              <a:buNone/>
              <a:defRPr/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Font typeface="Arial" charset="0"/>
              <a:buNone/>
              <a:defRPr/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halvera(22);  </a:t>
            </a:r>
            <a:r>
              <a:rPr lang="sv-SE" dirty="0"/>
              <a:t>ger 11  medan  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halvera(10, 5);  </a:t>
            </a:r>
            <a:r>
              <a:rPr lang="sv-SE" dirty="0"/>
              <a:t>ger 2 </a:t>
            </a:r>
          </a:p>
          <a:p>
            <a:pPr marL="0" indent="0">
              <a:buFont typeface="Arial" charset="0"/>
              <a:buNone/>
              <a:defRPr/>
            </a:pPr>
            <a:endParaRPr lang="sv-SE" dirty="0"/>
          </a:p>
          <a:p>
            <a:pPr>
              <a:buFont typeface="Arial" charset="0"/>
              <a:buChar char="•"/>
              <a:defRPr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ubrik 1">
            <a:extLst>
              <a:ext uri="{FF2B5EF4-FFF2-40B4-BE49-F238E27FC236}">
                <a16:creationId xmlns:a16="http://schemas.microsoft.com/office/drawing/2014/main" id="{AFC88E87-3577-22B2-6B9B-A5DD91CA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closure</a:t>
            </a:r>
          </a:p>
        </p:txBody>
      </p:sp>
      <p:sp>
        <p:nvSpPr>
          <p:cNvPr id="20482" name="Platshållare för innehåll 2">
            <a:extLst>
              <a:ext uri="{FF2B5EF4-FFF2-40B4-BE49-F238E27FC236}">
                <a16:creationId xmlns:a16="http://schemas.microsoft.com/office/drawing/2014/main" id="{3A4F60BA-2C21-52AB-DFF9-BA2C95DE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0100" cy="440055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/>
              <a:t>function coverValue(n) {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/>
              <a:t>    let local = n;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/>
              <a:t>    return () =&gt; local;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/>
              <a:t>}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/>
              <a:t>let cover1 = coverValue(8);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/>
              <a:t>let cover2 = coverValue(5);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/>
              <a:t>cover1() ger 8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/>
              <a:t>cover2() ger 5</a:t>
            </a:r>
          </a:p>
        </p:txBody>
      </p:sp>
      <p:sp>
        <p:nvSpPr>
          <p:cNvPr id="26627" name="textruta 3">
            <a:extLst>
              <a:ext uri="{FF2B5EF4-FFF2-40B4-BE49-F238E27FC236}">
                <a16:creationId xmlns:a16="http://schemas.microsoft.com/office/drawing/2014/main" id="{3F95B23E-C52B-D69B-536E-85A83AC0B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1825625"/>
            <a:ext cx="6048375" cy="440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sv-SE" altLang="sv-SE" sz="2800" dirty="0" err="1">
                <a:solidFill>
                  <a:schemeClr val="tx1"/>
                </a:solidFill>
                <a:latin typeface="+mn-lt"/>
              </a:rPr>
              <a:t>function</a:t>
            </a: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sv-SE" altLang="sv-SE" sz="2800" dirty="0" err="1">
                <a:solidFill>
                  <a:schemeClr val="tx1"/>
                </a:solidFill>
                <a:latin typeface="+mn-lt"/>
              </a:rPr>
              <a:t>divide</a:t>
            </a: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sv-SE" altLang="sv-SE" sz="2800" dirty="0" err="1">
                <a:solidFill>
                  <a:schemeClr val="tx1"/>
                </a:solidFill>
                <a:latin typeface="+mn-lt"/>
              </a:rPr>
              <a:t>divider</a:t>
            </a: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) {   </a:t>
            </a:r>
          </a:p>
          <a:p>
            <a:pPr>
              <a:defRPr/>
            </a:pP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    </a:t>
            </a:r>
            <a:r>
              <a:rPr lang="sv-SE" altLang="sv-SE" sz="2800" dirty="0" err="1">
                <a:solidFill>
                  <a:schemeClr val="tx1"/>
                </a:solidFill>
                <a:latin typeface="+mn-lt"/>
              </a:rPr>
              <a:t>return</a:t>
            </a: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sv-SE" altLang="sv-SE" sz="2800" dirty="0" err="1">
                <a:solidFill>
                  <a:schemeClr val="tx1"/>
                </a:solidFill>
                <a:latin typeface="+mn-lt"/>
              </a:rPr>
              <a:t>number</a:t>
            </a: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 =&gt; </a:t>
            </a:r>
            <a:r>
              <a:rPr lang="sv-SE" altLang="sv-SE" sz="2800" dirty="0" err="1">
                <a:solidFill>
                  <a:schemeClr val="tx1"/>
                </a:solidFill>
                <a:latin typeface="+mn-lt"/>
              </a:rPr>
              <a:t>number</a:t>
            </a: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 / </a:t>
            </a:r>
            <a:r>
              <a:rPr lang="sv-SE" altLang="sv-SE" sz="2800" dirty="0" err="1">
                <a:solidFill>
                  <a:schemeClr val="tx1"/>
                </a:solidFill>
                <a:latin typeface="+mn-lt"/>
              </a:rPr>
              <a:t>divider</a:t>
            </a: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;</a:t>
            </a:r>
          </a:p>
          <a:p>
            <a:pPr>
              <a:defRPr/>
            </a:pP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} </a:t>
            </a:r>
          </a:p>
          <a:p>
            <a:pPr>
              <a:defRPr/>
            </a:pPr>
            <a:endParaRPr lang="sv-SE" altLang="sv-SE" sz="28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sv-SE" altLang="sv-SE" sz="2800" dirty="0" err="1">
                <a:solidFill>
                  <a:schemeClr val="tx1"/>
                </a:solidFill>
                <a:latin typeface="+mn-lt"/>
              </a:rPr>
              <a:t>let</a:t>
            </a: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sv-SE" altLang="sv-SE" sz="2800" dirty="0" err="1">
                <a:solidFill>
                  <a:schemeClr val="tx1"/>
                </a:solidFill>
                <a:latin typeface="+mn-lt"/>
              </a:rPr>
              <a:t>half</a:t>
            </a: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sv-SE" altLang="sv-SE" sz="2800" dirty="0" err="1">
                <a:solidFill>
                  <a:schemeClr val="tx1"/>
                </a:solidFill>
                <a:latin typeface="+mn-lt"/>
              </a:rPr>
              <a:t>divide</a:t>
            </a: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(2);</a:t>
            </a:r>
          </a:p>
          <a:p>
            <a:pPr>
              <a:defRPr/>
            </a:pPr>
            <a:r>
              <a:rPr lang="sv-SE" altLang="sv-SE" sz="2800" dirty="0" err="1">
                <a:solidFill>
                  <a:schemeClr val="tx1"/>
                </a:solidFill>
                <a:latin typeface="+mn-lt"/>
              </a:rPr>
              <a:t>half</a:t>
            </a:r>
            <a:r>
              <a:rPr lang="sv-SE" altLang="sv-SE" sz="2800" dirty="0">
                <a:solidFill>
                  <a:schemeClr val="tx1"/>
                </a:solidFill>
                <a:latin typeface="+mn-lt"/>
              </a:rPr>
              <a:t>(16)   ger  8</a:t>
            </a:r>
          </a:p>
          <a:p>
            <a:pPr>
              <a:defRPr/>
            </a:pPr>
            <a:endParaRPr lang="sv-SE" altLang="sv-SE" sz="28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sv-SE" altLang="sv-SE" sz="28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sv-SE" altLang="sv-SE" sz="28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sv-SE" altLang="sv-SE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E612-576C-CDDE-2B92-67163304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Högre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ordningens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funktion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46A6-ECFC-C9BF-3CA8-3A13C7A9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Funktioner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som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har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andra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funktioner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som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indata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eller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utdata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.</a:t>
            </a:r>
            <a:br>
              <a:rPr lang="en-GB" dirty="0"/>
            </a:b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Alltså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funktioner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som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tar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andra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funktioner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som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argument (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indata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)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eller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returnerar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andra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funktioner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(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utdata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 h_o_f_1(</a:t>
            </a:r>
            <a:r>
              <a:rPr lang="en-GB" b="0" i="0" u="none" strike="noStrike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aFunction</a:t>
            </a:r>
            <a:r>
              <a:rPr lang="en-GB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0" i="0" u="none" strike="noStrike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aFunction</a:t>
            </a:r>
            <a:r>
              <a:rPr lang="en-GB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(10 , 12);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 h_o_f_2(){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(a , b) =&gt; {</a:t>
            </a:r>
            <a:r>
              <a:rPr lang="en-GB" b="0" i="0" u="none" strike="noStrike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GB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0" i="0" u="none" strike="noStrike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GB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);}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4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ubrik 1">
            <a:extLst>
              <a:ext uri="{FF2B5EF4-FFF2-40B4-BE49-F238E27FC236}">
                <a16:creationId xmlns:a16="http://schemas.microsoft.com/office/drawing/2014/main" id="{E4E61887-013F-35CC-B8D3-388B252D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altLang="sv-SE"/>
              <a:t>HTML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26398D-480B-85CD-8DE0-3A6692EF4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844675"/>
            <a:ext cx="7975600" cy="4100513"/>
          </a:xfrm>
        </p:spPr>
        <p:txBody>
          <a:bodyPr rtlCol="0"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v-SE" b="1" dirty="0" err="1"/>
              <a:t>H</a:t>
            </a:r>
            <a:r>
              <a:rPr lang="sv-SE" dirty="0" err="1"/>
              <a:t>yper</a:t>
            </a:r>
            <a:r>
              <a:rPr lang="sv-SE" b="1" dirty="0" err="1"/>
              <a:t>T</a:t>
            </a:r>
            <a:r>
              <a:rPr lang="sv-SE" dirty="0" err="1"/>
              <a:t>ext</a:t>
            </a:r>
            <a:r>
              <a:rPr lang="sv-SE" dirty="0"/>
              <a:t> </a:t>
            </a:r>
            <a:r>
              <a:rPr lang="sv-SE" b="1" dirty="0" err="1"/>
              <a:t>M</a:t>
            </a:r>
            <a:r>
              <a:rPr lang="sv-SE" dirty="0" err="1"/>
              <a:t>arkup</a:t>
            </a:r>
            <a:r>
              <a:rPr lang="sv-SE" dirty="0"/>
              <a:t> </a:t>
            </a:r>
            <a:r>
              <a:rPr lang="sv-SE" b="1" dirty="0" err="1"/>
              <a:t>L</a:t>
            </a:r>
            <a:r>
              <a:rPr lang="sv-SE" dirty="0" err="1"/>
              <a:t>anguage</a:t>
            </a:r>
            <a:endParaRPr lang="sv-SE" dirty="0"/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v-SE" b="1" dirty="0"/>
              <a:t>HYPERTEXT</a:t>
            </a:r>
            <a:r>
              <a:rPr lang="sv-SE" dirty="0"/>
              <a:t>: text med länk till andra text 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v-SE" dirty="0"/>
              <a:t>1945: </a:t>
            </a:r>
            <a:r>
              <a:rPr lang="sv-SE" dirty="0" err="1"/>
              <a:t>microfiche</a:t>
            </a:r>
            <a:r>
              <a:rPr lang="sv-SE" dirty="0"/>
              <a:t>, </a:t>
            </a:r>
            <a:r>
              <a:rPr lang="sv-SE" dirty="0" err="1"/>
              <a:t>Vannevar</a:t>
            </a:r>
            <a:r>
              <a:rPr lang="sv-SE" dirty="0"/>
              <a:t> Bush 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sv-SE" dirty="0"/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sv-SE" dirty="0"/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v-SE" dirty="0"/>
              <a:t>1989: Tim Berners-Lee, hypertext för internet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1E29DB30-D23D-EFE7-03CC-26A37C1E8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4311" r="1221" b="20535"/>
          <a:stretch>
            <a:fillRect/>
          </a:stretch>
        </p:blipFill>
        <p:spPr bwMode="auto">
          <a:xfrm>
            <a:off x="7391400" y="2867025"/>
            <a:ext cx="348932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10C27F10-E0F2-8EC1-283C-8E923125E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4311" r="1221" b="20535"/>
          <a:stretch>
            <a:fillRect/>
          </a:stretch>
        </p:blipFill>
        <p:spPr bwMode="auto">
          <a:xfrm>
            <a:off x="-3033713" y="-1701800"/>
            <a:ext cx="15225713" cy="102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ubrik 1">
            <a:extLst>
              <a:ext uri="{FF2B5EF4-FFF2-40B4-BE49-F238E27FC236}">
                <a16:creationId xmlns:a16="http://schemas.microsoft.com/office/drawing/2014/main" id="{9E122349-AAFE-B4FE-6DD1-062DA6C5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/>
              <a:t>Array</a:t>
            </a:r>
          </a:p>
        </p:txBody>
      </p:sp>
      <p:sp>
        <p:nvSpPr>
          <p:cNvPr id="21506" name="Platshållare för innehåll 2">
            <a:extLst>
              <a:ext uri="{FF2B5EF4-FFF2-40B4-BE49-F238E27FC236}">
                <a16:creationId xmlns:a16="http://schemas.microsoft.com/office/drawing/2014/main" id="{46107A53-228F-6017-66E0-786B9760F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825625"/>
            <a:ext cx="11449050" cy="43513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>
                <a:latin typeface="Courier" panose="02070309020205020404" pitchFamily="49" charset="0"/>
                <a:ea typeface="Courier" panose="02070309020205020404" pitchFamily="49" charset="0"/>
                <a:cs typeface="Courier" panose="02070309020205020404" pitchFamily="49" charset="0"/>
              </a:rPr>
              <a:t>let namnlista = [”Anna”,”Kalle”,”Malin”];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>
                <a:latin typeface="Courier" panose="02070309020205020404" pitchFamily="49" charset="0"/>
                <a:ea typeface="Courier" panose="02070309020205020404" pitchFamily="49" charset="0"/>
                <a:cs typeface="Courier" panose="02070309020205020404" pitchFamily="49" charset="0"/>
              </a:rPr>
              <a:t>namnlista.push(”Johan”)  </a:t>
            </a:r>
            <a:r>
              <a:rPr lang="sv-SE" altLang="sv-SE"/>
              <a:t>lägger till ”Johan” i slutet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>
                <a:latin typeface="Courier" panose="02070309020205020404" pitchFamily="49" charset="0"/>
                <a:ea typeface="Courier" panose="02070309020205020404" pitchFamily="49" charset="0"/>
                <a:cs typeface="Courier" panose="02070309020205020404" pitchFamily="49" charset="0"/>
              </a:rPr>
              <a:t>namnlista.unshift(”Johan”)  </a:t>
            </a:r>
            <a:r>
              <a:rPr lang="sv-SE" altLang="sv-SE"/>
              <a:t>lägger tillsträngen  ”Johan” i början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>
                <a:latin typeface="Courier" panose="02070309020205020404" pitchFamily="49" charset="0"/>
                <a:ea typeface="Courier" panose="02070309020205020404" pitchFamily="49" charset="0"/>
                <a:cs typeface="Courier" panose="02070309020205020404" pitchFamily="49" charset="0"/>
              </a:rPr>
              <a:t>namnlista.pop()  </a:t>
            </a:r>
            <a:r>
              <a:rPr lang="sv-SE" altLang="sv-SE"/>
              <a:t>tar bort och returnerar sista elementet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>
                <a:latin typeface="Courier" panose="02070309020205020404" pitchFamily="49" charset="0"/>
                <a:ea typeface="Courier" panose="02070309020205020404" pitchFamily="49" charset="0"/>
                <a:cs typeface="Courier" panose="02070309020205020404" pitchFamily="49" charset="0"/>
              </a:rPr>
              <a:t>namnlista.shift()  </a:t>
            </a:r>
            <a:r>
              <a:rPr lang="sv-SE" altLang="sv-SE"/>
              <a:t>tar bort och returnera första elementet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>
                <a:latin typeface="Courier" panose="02070309020205020404" pitchFamily="49" charset="0"/>
                <a:ea typeface="Courier" panose="02070309020205020404" pitchFamily="49" charset="0"/>
                <a:cs typeface="Courier" panose="02070309020205020404" pitchFamily="49" charset="0"/>
              </a:rPr>
              <a:t>namnlista.length</a:t>
            </a:r>
            <a:r>
              <a:rPr lang="sv-SE" altLang="sv-SE"/>
              <a:t>  ger antal element i listan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>
                <a:latin typeface="Courier" panose="02070309020205020404" pitchFamily="49" charset="0"/>
                <a:ea typeface="Courier" panose="02070309020205020404" pitchFamily="49" charset="0"/>
                <a:cs typeface="Courier" panose="02070309020205020404" pitchFamily="49" charset="0"/>
              </a:rPr>
              <a:t>namnlista[2]=”Emma” </a:t>
            </a:r>
            <a:r>
              <a:rPr lang="sv-SE" altLang="sv-SE"/>
              <a:t>tredje element i listan ersätts med ”Emma”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/>
              <a:t>namnlista[100] = ”Peller”  ”pelle” placeras i plats nummer 100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ubrik 1">
            <a:extLst>
              <a:ext uri="{FF2B5EF4-FFF2-40B4-BE49-F238E27FC236}">
                <a16:creationId xmlns:a16="http://schemas.microsoft.com/office/drawing/2014/main" id="{4EEEB259-A809-0373-748F-36C44773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Object</a:t>
            </a:r>
          </a:p>
        </p:txBody>
      </p:sp>
      <p:sp>
        <p:nvSpPr>
          <p:cNvPr id="22530" name="Platshållare för innehåll 2">
            <a:extLst>
              <a:ext uri="{FF2B5EF4-FFF2-40B4-BE49-F238E27FC236}">
                <a16:creationId xmlns:a16="http://schemas.microsoft.com/office/drawing/2014/main" id="{9276FB08-B9B4-8A4E-57A4-8B6BA558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let person = {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      name : ”Peter”,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      labbs : [ 1, 2],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}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Object_keys(person)  ger [name, labbs]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Object.assign(person, {labbs:[1,2,3,4] , betyg : ”A”})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/>
              <a:t>console.log(person)  ger {name: ”peter”, labbs:[1,2,3,4], betyg: ”A”}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6C33-A7CC-59A1-1CDC-06BED938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JSON (JavaScript Object Notation)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E98D1-9529-523B-B4A6-4F241284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4936083"/>
          </a:xfrm>
        </p:spPr>
        <p:txBody>
          <a:bodyPr/>
          <a:lstStyle/>
          <a:p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Ett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populär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serialiserat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format.</a:t>
            </a:r>
          </a:p>
          <a:p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Används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för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att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lagra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data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och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kommunion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på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nätet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Formatet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är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väldigt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likt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objekt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och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arrayer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i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javascript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Alla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property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måste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anges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med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citattecken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(”) </a:t>
            </a:r>
          </a:p>
          <a:p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Ingen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funktionsanrop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variabel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deklaration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eller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kod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som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involverar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beräkningar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Kommentarer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är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inte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tillåtna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Exempel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:</a:t>
            </a:r>
            <a:br>
              <a:rPr lang="en-GB" dirty="0"/>
            </a:br>
            <a:r>
              <a:rPr lang="en-GB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 ”</a:t>
            </a:r>
            <a:r>
              <a:rPr lang="en-GB" b="0" i="0" u="none" strike="noStrike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morgonpigg</a:t>
            </a:r>
            <a:r>
              <a:rPr lang="en-GB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 : true , ”</a:t>
            </a:r>
            <a:r>
              <a:rPr lang="en-GB" b="0" i="0" u="none" strike="noStrike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kurser</a:t>
            </a:r>
            <a:r>
              <a:rPr lang="en-GB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”:[”tilda21”, ”intnet22”, ”adk22”] }</a:t>
            </a:r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7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ubrik 1">
            <a:extLst>
              <a:ext uri="{FF2B5EF4-FFF2-40B4-BE49-F238E27FC236}">
                <a16:creationId xmlns:a16="http://schemas.microsoft.com/office/drawing/2014/main" id="{A0A14B00-61E8-DE28-0227-79B231A8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altLang="sv-SE"/>
              <a:t>HTML</a:t>
            </a:r>
          </a:p>
        </p:txBody>
      </p:sp>
      <p:sp>
        <p:nvSpPr>
          <p:cNvPr id="22530" name="Platshållare för innehåll 2">
            <a:extLst>
              <a:ext uri="{FF2B5EF4-FFF2-40B4-BE49-F238E27FC236}">
                <a16:creationId xmlns:a16="http://schemas.microsoft.com/office/drawing/2014/main" id="{7064387A-3D6D-4C84-13C2-E925BD9B2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b="1"/>
              <a:t>Hyper Text</a:t>
            </a:r>
            <a:r>
              <a:rPr lang="sv-SE" altLang="sv-SE" b="1" dirty="0"/>
              <a:t>: </a:t>
            </a:r>
            <a:r>
              <a:rPr lang="sv-SE" altLang="sv-SE" dirty="0"/>
              <a:t>text med inbyggda kopplingar till annan information (länk till annan information)</a:t>
            </a:r>
          </a:p>
          <a:p>
            <a:pPr eaLnBrk="1" hangingPunct="1"/>
            <a:r>
              <a:rPr lang="sv-SE" altLang="sv-SE" b="1" dirty="0" err="1"/>
              <a:t>Markup</a:t>
            </a:r>
            <a:r>
              <a:rPr lang="sv-SE" altLang="sv-SE" b="1" dirty="0"/>
              <a:t> </a:t>
            </a:r>
            <a:r>
              <a:rPr lang="sv-SE" altLang="sv-SE" b="1" dirty="0" err="1"/>
              <a:t>Language</a:t>
            </a:r>
            <a:r>
              <a:rPr lang="sv-SE" altLang="sv-SE" dirty="0"/>
              <a:t>: Ett språk bestående av </a:t>
            </a:r>
            <a:r>
              <a:rPr lang="sv-SE" altLang="sv-SE" dirty="0" err="1"/>
              <a:t>textkod</a:t>
            </a:r>
            <a:r>
              <a:rPr lang="sv-SE" altLang="sv-SE" dirty="0"/>
              <a:t> som är instruktioner till ett program som beskriver hur ett visst dokuments olika delar som text och bild ska presenteras för användaren. 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Textkoden består av:        HTML-element </a:t>
            </a:r>
          </a:p>
          <a:p>
            <a:pPr eaLnBrk="1" hangingPunct="1"/>
            <a:endParaRPr lang="sv-SE" altLang="sv-SE" dirty="0"/>
          </a:p>
          <a:p>
            <a:pPr eaLnBrk="1" hangingPunct="1"/>
            <a:endParaRPr lang="sv-SE" altLang="sv-SE" dirty="0"/>
          </a:p>
        </p:txBody>
      </p:sp>
      <p:grpSp>
        <p:nvGrpSpPr>
          <p:cNvPr id="22531" name="Grupp 1">
            <a:extLst>
              <a:ext uri="{FF2B5EF4-FFF2-40B4-BE49-F238E27FC236}">
                <a16:creationId xmlns:a16="http://schemas.microsoft.com/office/drawing/2014/main" id="{9FC53B88-04D0-EAF7-829A-F2CFD0D8BEA1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4098925"/>
            <a:ext cx="4746625" cy="2066925"/>
            <a:chOff x="911225" y="3716338"/>
            <a:chExt cx="4746625" cy="2066925"/>
          </a:xfrm>
        </p:grpSpPr>
        <p:sp>
          <p:nvSpPr>
            <p:cNvPr id="22533" name="Rektangel 3">
              <a:extLst>
                <a:ext uri="{FF2B5EF4-FFF2-40B4-BE49-F238E27FC236}">
                  <a16:creationId xmlns:a16="http://schemas.microsoft.com/office/drawing/2014/main" id="{C2CAADBB-C3C9-304B-BB6F-1FEE14883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5" y="4502150"/>
              <a:ext cx="4032250" cy="503238"/>
            </a:xfrm>
            <a:prstGeom prst="rect">
              <a:avLst/>
            </a:pr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sv-SE" altLang="sv-SE">
                  <a:solidFill>
                    <a:srgbClr val="0070C0"/>
                  </a:solidFill>
                </a:rPr>
                <a:t>&lt;b&gt;</a:t>
              </a:r>
              <a:r>
                <a:rPr lang="sv-SE" altLang="sv-SE">
                  <a:solidFill>
                    <a:schemeClr val="tx1"/>
                  </a:solidFill>
                </a:rPr>
                <a:t>H</a:t>
              </a:r>
              <a:r>
                <a:rPr lang="sv-SE" altLang="sv-SE">
                  <a:solidFill>
                    <a:srgbClr val="0070C0"/>
                  </a:solidFill>
                </a:rPr>
                <a:t>&lt;/b&gt;</a:t>
              </a:r>
              <a:r>
                <a:rPr lang="sv-SE" altLang="sv-SE">
                  <a:solidFill>
                    <a:schemeClr val="tx1"/>
                  </a:solidFill>
                </a:rPr>
                <a:t>yper </a:t>
              </a:r>
              <a:r>
                <a:rPr lang="sv-SE" altLang="sv-SE">
                  <a:solidFill>
                    <a:srgbClr val="0070C0"/>
                  </a:solidFill>
                </a:rPr>
                <a:t>&lt;b&gt;</a:t>
              </a:r>
              <a:r>
                <a:rPr lang="sv-SE" altLang="sv-SE">
                  <a:solidFill>
                    <a:schemeClr val="tx1"/>
                  </a:solidFill>
                </a:rPr>
                <a:t>T</a:t>
              </a:r>
              <a:r>
                <a:rPr lang="sv-SE" altLang="sv-SE">
                  <a:solidFill>
                    <a:srgbClr val="0070C0"/>
                  </a:solidFill>
                </a:rPr>
                <a:t>&lt;/b&gt;</a:t>
              </a:r>
              <a:r>
                <a:rPr lang="sv-SE" altLang="sv-SE">
                  <a:solidFill>
                    <a:schemeClr val="tx1"/>
                  </a:solidFill>
                </a:rPr>
                <a:t>ext</a:t>
              </a:r>
            </a:p>
          </p:txBody>
        </p:sp>
        <p:sp>
          <p:nvSpPr>
            <p:cNvPr id="22534" name="Frihandsfigur 19">
              <a:extLst>
                <a:ext uri="{FF2B5EF4-FFF2-40B4-BE49-F238E27FC236}">
                  <a16:creationId xmlns:a16="http://schemas.microsoft.com/office/drawing/2014/main" id="{9D177BFC-F292-FEF3-8681-A0287FDD5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3717926"/>
              <a:ext cx="4730750" cy="928687"/>
            </a:xfrm>
            <a:custGeom>
              <a:avLst/>
              <a:gdLst>
                <a:gd name="T0" fmla="*/ 4789239 w 4672975"/>
                <a:gd name="T1" fmla="*/ 0 h 791307"/>
                <a:gd name="T2" fmla="*/ 3455602 w 4672975"/>
                <a:gd name="T3" fmla="*/ 387525 h 791307"/>
                <a:gd name="T4" fmla="*/ 1707457 w 4672975"/>
                <a:gd name="T5" fmla="*/ 217983 h 791307"/>
                <a:gd name="T6" fmla="*/ 85465 w 4672975"/>
                <a:gd name="T7" fmla="*/ 508629 h 791307"/>
                <a:gd name="T8" fmla="*/ 211620 w 4672975"/>
                <a:gd name="T9" fmla="*/ 1089918 h 791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72975" h="791307">
                  <a:moveTo>
                    <a:pt x="4672975" y="0"/>
                  </a:moveTo>
                  <a:cubicBezTo>
                    <a:pt x="4272925" y="127488"/>
                    <a:pt x="3872875" y="254976"/>
                    <a:pt x="3371713" y="281353"/>
                  </a:cubicBezTo>
                  <a:cubicBezTo>
                    <a:pt x="2870551" y="307730"/>
                    <a:pt x="2214060" y="143607"/>
                    <a:pt x="1666006" y="158261"/>
                  </a:cubicBezTo>
                  <a:cubicBezTo>
                    <a:pt x="1117952" y="172915"/>
                    <a:pt x="326644" y="263769"/>
                    <a:pt x="83390" y="369277"/>
                  </a:cubicBezTo>
                  <a:cubicBezTo>
                    <a:pt x="-159864" y="474785"/>
                    <a:pt x="206483" y="791307"/>
                    <a:pt x="206483" y="79130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535" name="Frihandsfigur 22">
              <a:extLst>
                <a:ext uri="{FF2B5EF4-FFF2-40B4-BE49-F238E27FC236}">
                  <a16:creationId xmlns:a16="http://schemas.microsoft.com/office/drawing/2014/main" id="{98C27031-4B47-E740-7B50-01E49A575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3716338"/>
              <a:ext cx="1714500" cy="2066925"/>
            </a:xfrm>
            <a:custGeom>
              <a:avLst/>
              <a:gdLst>
                <a:gd name="T0" fmla="*/ 1714500 w 1714500"/>
                <a:gd name="T1" fmla="*/ 0 h 2066131"/>
                <a:gd name="T2" fmla="*/ 1191985 w 1714500"/>
                <a:gd name="T3" fmla="*/ 2042640 h 2066131"/>
                <a:gd name="T4" fmla="*/ 0 w 1714500"/>
                <a:gd name="T5" fmla="*/ 1192901 h 20661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4500" h="2066131">
                  <a:moveTo>
                    <a:pt x="1714500" y="0"/>
                  </a:moveTo>
                  <a:cubicBezTo>
                    <a:pt x="1596117" y="921203"/>
                    <a:pt x="1477735" y="1842407"/>
                    <a:pt x="1191985" y="2041071"/>
                  </a:cubicBezTo>
                  <a:cubicBezTo>
                    <a:pt x="906235" y="2239735"/>
                    <a:pt x="0" y="1191985"/>
                    <a:pt x="0" y="119198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9" name="Rektangel 3">
            <a:extLst>
              <a:ext uri="{FF2B5EF4-FFF2-40B4-BE49-F238E27FC236}">
                <a16:creationId xmlns:a16="http://schemas.microsoft.com/office/drawing/2014/main" id="{BE2EB70B-7C46-970B-CB43-3DBED1769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664075"/>
            <a:ext cx="39703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v-SE" altLang="sv-SE" sz="4400" b="1">
                <a:solidFill>
                  <a:schemeClr val="tx1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sv-SE" altLang="sv-SE" sz="4400">
                <a:solidFill>
                  <a:schemeClr val="tx1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yper </a:t>
            </a:r>
            <a:r>
              <a:rPr lang="sv-SE" altLang="sv-SE" sz="4400" b="1">
                <a:solidFill>
                  <a:schemeClr val="tx1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sv-SE" altLang="sv-SE" sz="4400">
                <a:solidFill>
                  <a:schemeClr val="tx1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ubrik 1">
            <a:extLst>
              <a:ext uri="{FF2B5EF4-FFF2-40B4-BE49-F238E27FC236}">
                <a16:creationId xmlns:a16="http://schemas.microsoft.com/office/drawing/2014/main" id="{0BAFB337-AF9E-0DAE-6F66-4B5130F9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altLang="sv-SE"/>
              <a:t>HTML taggar</a:t>
            </a:r>
          </a:p>
        </p:txBody>
      </p:sp>
      <p:sp>
        <p:nvSpPr>
          <p:cNvPr id="23554" name="Platshållare för innehåll 2">
            <a:extLst>
              <a:ext uri="{FF2B5EF4-FFF2-40B4-BE49-F238E27FC236}">
                <a16:creationId xmlns:a16="http://schemas.microsoft.com/office/drawing/2014/main" id="{EDB5086E-9F29-D93F-A4C1-C0642689E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/>
              <a:t>HTML element kan även ha attribut</a:t>
            </a:r>
            <a:br>
              <a:rPr lang="sv-SE" altLang="sv-SE"/>
            </a:br>
            <a:r>
              <a:rPr lang="sv-SE" altLang="sv-SE"/>
              <a:t>– &lt;tag attribut1=”värde1” attribut2=“värde2” .... </a:t>
            </a:r>
            <a:br>
              <a:rPr lang="sv-SE" altLang="sv-SE"/>
            </a:br>
            <a:endParaRPr lang="sv-SE" altLang="sv-SE"/>
          </a:p>
          <a:p>
            <a:pPr eaLnBrk="1" hangingPunct="1"/>
            <a:r>
              <a:rPr lang="sv-SE" altLang="sv-SE"/>
              <a:t> Taggar kan innehålla andra taggar och vara nästlade </a:t>
            </a:r>
          </a:p>
          <a:p>
            <a:pPr eaLnBrk="1" hangingPunct="1"/>
            <a:endParaRPr lang="sv-SE" alt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ubrik 1">
            <a:extLst>
              <a:ext uri="{FF2B5EF4-FFF2-40B4-BE49-F238E27FC236}">
                <a16:creationId xmlns:a16="http://schemas.microsoft.com/office/drawing/2014/main" id="{5D934B0B-2D8E-FC7D-ABE7-CB4A629A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altLang="sv-SE"/>
              <a:t>Några HTML-taggar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31BDCFA-CAB5-667F-8F6E-AD52A3D1A5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62125"/>
          <a:ext cx="4826000" cy="4843463"/>
        </p:xfrm>
        <a:graphic>
          <a:graphicData uri="http://schemas.openxmlformats.org/drawingml/2006/table">
            <a:tbl>
              <a:tblPr/>
              <a:tblGrid>
                <a:gridCol w="237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6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Element </a:t>
                      </a:r>
                      <a:endParaRPr kumimoji="0" lang="sv-SE" alt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Beskrivning </a:t>
                      </a:r>
                      <a:endParaRPr kumimoji="0" lang="sv-SE" alt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angal" panose="02040503050203030202" pitchFamily="18" charset="0"/>
                          <a:cs typeface="Mangal" panose="02040503050203030202" pitchFamily="18" charset="0"/>
                        </a:rPr>
                        <a:t>&lt;html&gt;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Html-sida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angal" panose="02040503050203030202" pitchFamily="18" charset="0"/>
                          <a:cs typeface="Mangal" panose="02040503050203030202" pitchFamily="18" charset="0"/>
                        </a:rPr>
                        <a:t>&lt;head&gt;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Huvud-info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angal" panose="02040503050203030202" pitchFamily="18" charset="0"/>
                          <a:cs typeface="Mangal" panose="02040503050203030202" pitchFamily="18" charset="0"/>
                        </a:rPr>
                        <a:t>&lt;Htle&gt;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titel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angal" panose="02040503050203030202" pitchFamily="18" charset="0"/>
                          <a:cs typeface="Mangal" panose="02040503050203030202" pitchFamily="18" charset="0"/>
                        </a:rPr>
                        <a:t>&lt;body&gt;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innehåll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angal" panose="02040503050203030202" pitchFamily="18" charset="0"/>
                          <a:cs typeface="Mangal" panose="02040503050203030202" pitchFamily="18" charset="0"/>
                        </a:rPr>
                        <a:t>&lt;h1&gt;,..,&lt;h6&gt;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rubrik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angal" panose="02040503050203030202" pitchFamily="18" charset="0"/>
                          <a:cs typeface="Mangal" panose="02040503050203030202" pitchFamily="18" charset="0"/>
                        </a:rPr>
                        <a:t>&lt;img source=””&gt;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bild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&lt;form&gt; &lt;input&gt;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Webb-formulär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1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angal" panose="02040503050203030202" pitchFamily="18" charset="0"/>
                          <a:cs typeface="Mangal" panose="02040503050203030202" pitchFamily="18" charset="0"/>
                        </a:rPr>
                        <a:t>&lt;table&gt; &lt;tr&gt; &lt;td&gt;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Tabell, rad, kolumn </a:t>
                      </a:r>
                    </a:p>
                  </a:txBody>
                  <a:tcPr marL="91441" marR="91441" marT="45723" marB="45723" anchor="ctr" horzOverflow="overflow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376A03F5-01A2-9F91-AD7F-8E45E527118A}"/>
              </a:ext>
            </a:extLst>
          </p:cNvPr>
          <p:cNvGraphicFramePr>
            <a:graphicFrameLocks noGrp="1"/>
          </p:cNvGraphicFramePr>
          <p:nvPr/>
        </p:nvGraphicFramePr>
        <p:xfrm>
          <a:off x="6024563" y="1762125"/>
          <a:ext cx="5040312" cy="4700588"/>
        </p:xfrm>
        <a:graphic>
          <a:graphicData uri="http://schemas.openxmlformats.org/drawingml/2006/table">
            <a:tbl>
              <a:tblPr/>
              <a:tblGrid>
                <a:gridCol w="141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727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j-lt"/>
                        </a:rPr>
                        <a:t>Element </a:t>
                      </a:r>
                      <a:endParaRPr lang="sv-SE" sz="2000" dirty="0">
                        <a:effectLst/>
                        <a:latin typeface="+mj-lt"/>
                      </a:endParaRP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j-lt"/>
                        </a:rPr>
                        <a:t>Beskrivning </a:t>
                      </a:r>
                      <a:endParaRPr lang="sv-SE" sz="2000" dirty="0">
                        <a:effectLst/>
                        <a:latin typeface="+mj-lt"/>
                      </a:endParaRP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969">
                <a:tc>
                  <a:txBody>
                    <a:bodyPr/>
                    <a:lstStyle/>
                    <a:p>
                      <a:r>
                        <a:rPr lang="mr-IN" sz="2000" dirty="0">
                          <a:effectLst/>
                          <a:latin typeface="+mj-lt"/>
                        </a:rPr>
                        <a:t>&lt;</a:t>
                      </a:r>
                      <a:r>
                        <a:rPr lang="mr-IN" sz="2000" dirty="0" err="1">
                          <a:effectLst/>
                          <a:latin typeface="+mj-lt"/>
                        </a:rPr>
                        <a:t>div</a:t>
                      </a:r>
                      <a:r>
                        <a:rPr lang="mr-IN" sz="2000" dirty="0">
                          <a:effectLst/>
                          <a:latin typeface="+mj-lt"/>
                        </a:rPr>
                        <a:t>&gt;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>
                          <a:effectLst/>
                          <a:latin typeface="+mj-lt"/>
                        </a:rPr>
                        <a:t>Gruppera element i felra rader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649">
                <a:tc>
                  <a:txBody>
                    <a:bodyPr/>
                    <a:lstStyle/>
                    <a:p>
                      <a:r>
                        <a:rPr lang="mr-IN" sz="2000">
                          <a:effectLst/>
                          <a:latin typeface="+mj-lt"/>
                        </a:rPr>
                        <a:t>&lt;span&gt;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  <a:latin typeface="+mj-lt"/>
                        </a:rPr>
                        <a:t>Gruppera element i en rad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49">
                <a:tc>
                  <a:txBody>
                    <a:bodyPr/>
                    <a:lstStyle/>
                    <a:p>
                      <a:r>
                        <a:rPr lang="mr-IN" sz="2000">
                          <a:effectLst/>
                          <a:latin typeface="+mj-lt"/>
                        </a:rPr>
                        <a:t>&lt;p&gt;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>
                          <a:effectLst/>
                          <a:latin typeface="+mj-lt"/>
                        </a:rPr>
                        <a:t>Ny paragraf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649">
                <a:tc>
                  <a:txBody>
                    <a:bodyPr/>
                    <a:lstStyle/>
                    <a:p>
                      <a:r>
                        <a:rPr lang="mr-IN" sz="2000">
                          <a:effectLst/>
                          <a:latin typeface="+mj-lt"/>
                        </a:rPr>
                        <a:t>&lt;br&gt;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  <a:latin typeface="+mj-lt"/>
                        </a:rPr>
                        <a:t>radbrytning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649">
                <a:tc>
                  <a:txBody>
                    <a:bodyPr/>
                    <a:lstStyle/>
                    <a:p>
                      <a:r>
                        <a:rPr lang="sv-SE" sz="2000">
                          <a:effectLst/>
                          <a:latin typeface="+mj-lt"/>
                        </a:rPr>
                        <a:t>&lt;script&gt;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  <a:latin typeface="+mj-lt"/>
                        </a:rPr>
                        <a:t>Skript språk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649">
                <a:tc>
                  <a:txBody>
                    <a:bodyPr/>
                    <a:lstStyle/>
                    <a:p>
                      <a:r>
                        <a:rPr lang="mr-IN" sz="2000">
                          <a:effectLst/>
                          <a:latin typeface="+mj-lt"/>
                        </a:rPr>
                        <a:t>&lt;ol&gt;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  <a:latin typeface="+mj-lt"/>
                        </a:rPr>
                        <a:t>Ordnad lista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649">
                <a:tc>
                  <a:txBody>
                    <a:bodyPr/>
                    <a:lstStyle/>
                    <a:p>
                      <a:r>
                        <a:rPr lang="mr-IN" sz="2000">
                          <a:effectLst/>
                          <a:latin typeface="+mj-lt"/>
                        </a:rPr>
                        <a:t>&lt;ul&gt;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  <a:latin typeface="+mj-lt"/>
                        </a:rPr>
                        <a:t>Oordnad lista </a:t>
                      </a:r>
                    </a:p>
                  </a:txBody>
                  <a:tcPr marL="91429" marR="91429" marT="45722" marB="45722" anchor="ctr">
                    <a:lnL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54CB910D-5AF8-4F39-7D12-FC53DA28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/>
              <a:t>Generella attribut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13F5A4E-040D-5C81-B9A5-CF21906881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1981200"/>
            <a:ext cx="11304587" cy="4794250"/>
          </a:xfrm>
        </p:spPr>
        <p:txBody>
          <a:bodyPr rtlCol="0">
            <a:normAutofit/>
          </a:bodyPr>
          <a:lstStyle/>
          <a:p>
            <a:pPr marL="328613" indent="-328613" eaLnBrk="1" fontAlgn="auto" hangingPunct="1">
              <a:spcAft>
                <a:spcPts val="0"/>
              </a:spcAft>
              <a:buFont typeface="Times New Roman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sv-SE" altLang="sv-SE" sz="3600" dirty="0"/>
              <a:t>HTML-Element har attribut som är specifika för varje element men några generella finns också</a:t>
            </a:r>
          </a:p>
          <a:p>
            <a:pPr marL="328613" indent="-328613" eaLnBrk="1" fontAlgn="auto" hangingPunct="1">
              <a:spcAft>
                <a:spcPts val="0"/>
              </a:spcAft>
              <a:buFont typeface="Times New Roman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US" altLang="sv-SE" sz="3600" dirty="0"/>
              <a:t>Dessa </a:t>
            </a:r>
            <a:r>
              <a:rPr lang="en-US" altLang="sv-SE" sz="3600" dirty="0" err="1"/>
              <a:t>gäller</a:t>
            </a:r>
            <a:r>
              <a:rPr lang="en-US" altLang="sv-SE" sz="3600" dirty="0"/>
              <a:t> </a:t>
            </a:r>
            <a:r>
              <a:rPr lang="en-US" altLang="sv-SE" sz="3600" dirty="0" err="1"/>
              <a:t>ej</a:t>
            </a:r>
            <a:r>
              <a:rPr lang="en-US" altLang="sv-SE" sz="3600" dirty="0"/>
              <a:t> </a:t>
            </a:r>
            <a:r>
              <a:rPr lang="en-US" altLang="sv-SE" sz="3600" dirty="0" err="1"/>
              <a:t>taggarna</a:t>
            </a:r>
            <a:r>
              <a:rPr lang="en-US" altLang="sv-SE" sz="3600" dirty="0"/>
              <a:t> </a:t>
            </a:r>
            <a:r>
              <a:rPr lang="en-US" altLang="sv-SE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base, head, html, meta, param, scr</a:t>
            </a:r>
            <a:r>
              <a:rPr lang="en-US" altLang="sv-SE" sz="3600" dirty="0"/>
              <a:t>ipt </a:t>
            </a:r>
            <a:r>
              <a:rPr lang="en-US" altLang="sv-SE" sz="3600" dirty="0" err="1"/>
              <a:t>och</a:t>
            </a:r>
            <a:r>
              <a:rPr lang="en-US" altLang="sv-SE" sz="3600" dirty="0"/>
              <a:t> title.</a:t>
            </a:r>
          </a:p>
          <a:p>
            <a:pPr marL="728663" lvl="1" indent="-271463" eaLnBrk="1" fontAlgn="auto" hangingPunct="1">
              <a:spcAft>
                <a:spcPts val="0"/>
              </a:spcAft>
              <a:buFont typeface="Times New Roman" charset="0"/>
              <a:buChar char="–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sv-SE" altLang="sv-SE" sz="3600" dirty="0" err="1"/>
              <a:t>class</a:t>
            </a:r>
            <a:r>
              <a:rPr lang="sv-SE" altLang="sv-SE" sz="3600" dirty="0"/>
              <a:t> (formateringsklass)</a:t>
            </a:r>
          </a:p>
          <a:p>
            <a:pPr marL="728663" lvl="1" indent="-271463" eaLnBrk="1" fontAlgn="auto" hangingPunct="1">
              <a:spcAft>
                <a:spcPts val="0"/>
              </a:spcAft>
              <a:buFont typeface="Times New Roman" charset="0"/>
              <a:buChar char="–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sv-SE" altLang="sv-SE" sz="3600" dirty="0"/>
              <a:t>id (referens)</a:t>
            </a:r>
          </a:p>
          <a:p>
            <a:pPr marL="728663" lvl="1" indent="-271463" eaLnBrk="1" fontAlgn="auto" hangingPunct="1">
              <a:spcAft>
                <a:spcPts val="0"/>
              </a:spcAft>
              <a:buFont typeface="Times New Roman" charset="0"/>
              <a:buChar char="–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sv-SE" altLang="sv-SE" sz="3600" dirty="0"/>
              <a:t>style (</a:t>
            </a:r>
            <a:r>
              <a:rPr lang="sv-SE" altLang="sv-SE" sz="3600" dirty="0" err="1"/>
              <a:t>css</a:t>
            </a:r>
            <a:r>
              <a:rPr lang="sv-SE" altLang="sv-SE" sz="3600" dirty="0"/>
              <a:t>)</a:t>
            </a:r>
          </a:p>
          <a:p>
            <a:pPr marL="739775" lvl="1" indent="-271463" eaLnBrk="1" fontAlgn="auto" hangingPunct="1">
              <a:spcAft>
                <a:spcPts val="0"/>
              </a:spcAft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sv-SE" altLang="sv-SE" dirty="0"/>
          </a:p>
          <a:p>
            <a:pPr marL="339725" indent="-328613" eaLnBrk="1" fontAlgn="auto" hangingPunct="1">
              <a:spcAft>
                <a:spcPts val="0"/>
              </a:spcAft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sv-SE" altLang="sv-S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0E6BD5E2-9A55-BC96-20E0-6897F134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3975"/>
            <a:ext cx="7772400" cy="1143000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/>
              <a:t>HEAD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D297824-2BEA-3D58-5AA6-4C8C148624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638" y="1484313"/>
            <a:ext cx="11641137" cy="4611687"/>
          </a:xfrm>
        </p:spPr>
        <p:txBody>
          <a:bodyPr rtlCol="0">
            <a:noAutofit/>
          </a:bodyPr>
          <a:lstStyle/>
          <a:p>
            <a:pPr marL="328613" indent="-3286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 typeface="Times New Roman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sv-SE" altLang="sv-SE" sz="2000" dirty="0"/>
              <a:t>HEAD kan innehåller följande </a:t>
            </a:r>
            <a:r>
              <a:rPr lang="sv-SE" altLang="sv-SE" sz="2000" dirty="0" err="1"/>
              <a:t>sub</a:t>
            </a:r>
            <a:r>
              <a:rPr lang="sv-SE" altLang="sv-SE" sz="2000" dirty="0"/>
              <a:t>-element.</a:t>
            </a:r>
          </a:p>
          <a:p>
            <a:pPr marL="328613" indent="-3286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 typeface="Times New Roman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US" altLang="sv-SE" sz="2000" dirty="0"/>
              <a:t>&lt;base </a:t>
            </a:r>
            <a:r>
              <a:rPr lang="en-US" altLang="sv-SE" sz="2000" dirty="0" err="1"/>
              <a:t>href</a:t>
            </a:r>
            <a:r>
              <a:rPr lang="en-US" altLang="sv-SE" sz="2000" dirty="0"/>
              <a:t>="http://</a:t>
            </a:r>
            <a:r>
              <a:rPr lang="en-US" altLang="sv-SE" sz="2000" dirty="0" err="1"/>
              <a:t>www.csc.kth.se</a:t>
            </a:r>
            <a:r>
              <a:rPr lang="en-US" altLang="sv-SE" sz="2000" dirty="0"/>
              <a:t>/~</a:t>
            </a:r>
            <a:r>
              <a:rPr lang="en-US" altLang="sv-SE" sz="2000" dirty="0" err="1"/>
              <a:t>stene</a:t>
            </a:r>
            <a:r>
              <a:rPr lang="en-US" altLang="sv-SE" sz="2000" dirty="0"/>
              <a:t>/" &gt;</a:t>
            </a:r>
          </a:p>
          <a:p>
            <a:pPr marL="728663" lvl="1" indent="-27146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Times New Roman" charset="0"/>
              <a:buChar char="–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sv-SE" altLang="sv-SE" sz="2000" dirty="0"/>
              <a:t>Prefix-</a:t>
            </a:r>
            <a:r>
              <a:rPr lang="sv-SE" altLang="sv-SE" sz="2000" dirty="0" err="1"/>
              <a:t>url</a:t>
            </a:r>
            <a:r>
              <a:rPr lang="sv-SE" altLang="sv-SE" sz="2000" dirty="0"/>
              <a:t> för alla länkar på sidan</a:t>
            </a:r>
          </a:p>
          <a:p>
            <a:pPr marL="328613" indent="-3286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 typeface="Times New Roman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US" altLang="sv-SE" sz="2000" dirty="0"/>
              <a:t>&lt;link </a:t>
            </a:r>
            <a:r>
              <a:rPr lang="en-US" altLang="sv-SE" sz="2000" dirty="0" err="1"/>
              <a:t>href</a:t>
            </a:r>
            <a:r>
              <a:rPr lang="en-US" altLang="sv-SE" sz="2000" dirty="0"/>
              <a:t>="</a:t>
            </a:r>
            <a:r>
              <a:rPr lang="en-US" altLang="sv-SE" sz="2000" dirty="0" err="1"/>
              <a:t>special.css</a:t>
            </a:r>
            <a:r>
              <a:rPr lang="en-US" altLang="sv-SE" sz="2000" dirty="0"/>
              <a:t>" </a:t>
            </a:r>
            <a:r>
              <a:rPr lang="en-US" altLang="sv-SE" sz="2000" dirty="0" err="1"/>
              <a:t>rel</a:t>
            </a:r>
            <a:r>
              <a:rPr lang="en-US" altLang="sv-SE" sz="2000" dirty="0"/>
              <a:t>="stylesheet" type="text/</a:t>
            </a:r>
            <a:r>
              <a:rPr lang="en-US" altLang="sv-SE" sz="2000" dirty="0" err="1"/>
              <a:t>css</a:t>
            </a:r>
            <a:r>
              <a:rPr lang="en-US" altLang="sv-SE" sz="2000" dirty="0"/>
              <a:t>"&gt;</a:t>
            </a:r>
          </a:p>
          <a:p>
            <a:pPr marL="728663" lvl="1" indent="-27146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Times New Roman" charset="0"/>
              <a:buChar char="–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sv-SE" altLang="sv-SE" sz="2000" dirty="0"/>
              <a:t>Definierar relation mellan två dokument, ofta för att inkludera externt </a:t>
            </a:r>
            <a:r>
              <a:rPr lang="sv-SE" altLang="sv-SE" sz="2000" dirty="0" err="1"/>
              <a:t>stylesheet</a:t>
            </a:r>
            <a:endParaRPr lang="sv-SE" altLang="sv-SE" sz="2000" dirty="0"/>
          </a:p>
          <a:p>
            <a:pPr marL="328613" indent="-3286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 typeface="Times New Roman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US" altLang="sv-SE" sz="2000" dirty="0"/>
              <a:t>&lt;style type="text/</a:t>
            </a:r>
            <a:r>
              <a:rPr lang="en-US" altLang="sv-SE" sz="2000" dirty="0" err="1"/>
              <a:t>css</a:t>
            </a:r>
            <a:r>
              <a:rPr lang="en-US" altLang="sv-SE" sz="2000" dirty="0"/>
              <a:t>"&gt;</a:t>
            </a:r>
          </a:p>
          <a:p>
            <a:pPr marL="739775" lvl="1" indent="-27146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sv-SE" altLang="sv-SE" sz="2000" dirty="0"/>
              <a:t>- alltid ”</a:t>
            </a:r>
            <a:r>
              <a:rPr lang="sv-SE" altLang="sv-SE" sz="2000" dirty="0" err="1"/>
              <a:t>type</a:t>
            </a:r>
            <a:r>
              <a:rPr lang="sv-SE" altLang="sv-SE" sz="2000" dirty="0"/>
              <a:t>=text/</a:t>
            </a:r>
            <a:r>
              <a:rPr lang="sv-SE" altLang="sv-SE" sz="2000" dirty="0" err="1"/>
              <a:t>css</a:t>
            </a:r>
            <a:r>
              <a:rPr lang="sv-SE" altLang="sv-SE" sz="2000" dirty="0"/>
              <a:t>”. För att inkludera CSS information </a:t>
            </a:r>
          </a:p>
          <a:p>
            <a:pPr marL="328613" indent="-3286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 typeface="Times New Roman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US" altLang="sv-SE" sz="2000" dirty="0"/>
              <a:t>&lt;script type="text/</a:t>
            </a:r>
            <a:r>
              <a:rPr lang="en-US" altLang="sv-SE" sz="2000" dirty="0" err="1"/>
              <a:t>javascript</a:t>
            </a:r>
            <a:r>
              <a:rPr lang="en-US" altLang="sv-SE" sz="2000" dirty="0"/>
              <a:t>"&gt;</a:t>
            </a:r>
          </a:p>
          <a:p>
            <a:pPr marL="728663" lvl="1" indent="-27146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Times New Roman" charset="0"/>
              <a:buChar char="–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sv-SE" altLang="sv-SE" sz="2000" dirty="0"/>
              <a:t>Attributet ”</a:t>
            </a:r>
            <a:r>
              <a:rPr lang="sv-SE" altLang="sv-SE" sz="2000" dirty="0" err="1"/>
              <a:t>type</a:t>
            </a:r>
            <a:r>
              <a:rPr lang="sv-SE" altLang="sv-SE" sz="2000" dirty="0"/>
              <a:t>” anger MIME </a:t>
            </a:r>
            <a:r>
              <a:rPr lang="sv-SE" altLang="sv-SE" sz="2000" dirty="0" err="1"/>
              <a:t>type</a:t>
            </a:r>
            <a:r>
              <a:rPr lang="sv-SE" altLang="sv-SE" sz="2000" dirty="0"/>
              <a:t> t e x ”text/</a:t>
            </a:r>
            <a:r>
              <a:rPr lang="sv-SE" altLang="sv-SE" sz="2000" dirty="0" err="1"/>
              <a:t>javascript</a:t>
            </a:r>
            <a:r>
              <a:rPr lang="sv-SE" altLang="sv-SE" sz="2000" dirty="0"/>
              <a:t>” eller ”text/</a:t>
            </a:r>
            <a:r>
              <a:rPr lang="sv-SE" altLang="sv-SE" sz="2000" dirty="0" err="1"/>
              <a:t>vbscript</a:t>
            </a:r>
            <a:r>
              <a:rPr lang="sv-SE" altLang="sv-SE" sz="2000" dirty="0"/>
              <a:t>”. Ett externt dokument kan inkluderas med attributet ”</a:t>
            </a:r>
            <a:r>
              <a:rPr lang="sv-SE" altLang="sv-SE" sz="2000" dirty="0" err="1"/>
              <a:t>src</a:t>
            </a:r>
            <a:r>
              <a:rPr lang="sv-SE" altLang="sv-SE" sz="2000" dirty="0"/>
              <a:t>”</a:t>
            </a:r>
          </a:p>
          <a:p>
            <a:pPr marL="328613" indent="-3286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 typeface="Times New Roman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US" altLang="sv-SE" sz="2000" dirty="0"/>
              <a:t>&lt;title&gt;</a:t>
            </a:r>
          </a:p>
          <a:p>
            <a:pPr marL="728663" lvl="1" indent="-27146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Times New Roman" charset="0"/>
              <a:buChar char="–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sv-SE" altLang="sv-SE" sz="2000" dirty="0"/>
              <a:t>Dokumentets titel</a:t>
            </a:r>
          </a:p>
          <a:p>
            <a:pPr marL="328613" indent="-3286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 typeface="Times New Roman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US" altLang="sv-SE" sz="2000" dirty="0"/>
              <a:t>&lt;meta&gt;</a:t>
            </a:r>
          </a:p>
          <a:p>
            <a:pPr marL="728663" lvl="1" indent="-27146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Times New Roman" charset="0"/>
              <a:buChar char="–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sv-SE" altLang="sv-SE" sz="2000" dirty="0"/>
              <a:t>Information till sökmotorer m h a attributet ”</a:t>
            </a:r>
            <a:r>
              <a:rPr lang="sv-SE" altLang="sv-SE" sz="2000" dirty="0" err="1"/>
              <a:t>name</a:t>
            </a:r>
            <a:r>
              <a:rPr lang="sv-SE" altLang="sv-SE" sz="2000" dirty="0"/>
              <a:t>” men även HTTP-</a:t>
            </a:r>
            <a:r>
              <a:rPr lang="sv-SE" altLang="sv-SE" sz="2000" dirty="0" err="1"/>
              <a:t>header</a:t>
            </a:r>
            <a:r>
              <a:rPr lang="sv-SE" altLang="sv-SE" sz="2000" dirty="0"/>
              <a:t> information </a:t>
            </a:r>
            <a:r>
              <a:rPr lang="sv-SE" altLang="sv-SE" sz="2000" dirty="0" err="1"/>
              <a:t>m.h.a</a:t>
            </a:r>
            <a:r>
              <a:rPr lang="sv-SE" altLang="sv-SE" sz="2000" dirty="0"/>
              <a:t> attributet ”http-</a:t>
            </a:r>
            <a:r>
              <a:rPr lang="sv-SE" altLang="sv-SE" sz="2000" dirty="0" err="1"/>
              <a:t>equiv</a:t>
            </a:r>
            <a:r>
              <a:rPr lang="sv-SE" altLang="sv-SE" sz="2000" dirty="0"/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C9865595-A302-7B58-3F44-68E5B743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609600"/>
            <a:ext cx="7772400" cy="1143000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/>
              <a:t>Formulär &amp; DOM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6F1B7E2-C08F-9978-8E9B-BD28812B0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752600"/>
            <a:ext cx="11449050" cy="4700588"/>
          </a:xfrm>
        </p:spPr>
        <p:txBody>
          <a:bodyPr/>
          <a:lstStyle/>
          <a:p>
            <a:pPr marL="328613" indent="-328613" eaLnBrk="1" hangingPunct="1"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/>
              <a:t>I &lt;form&gt; taggen kan man lägga vilka presentationstaggar som helst, men den viktigaste är att &lt;input&gt; taggen inuti formuläret.</a:t>
            </a:r>
          </a:p>
          <a:p>
            <a:pPr marL="328613" indent="-328613" eaLnBrk="1" hangingPunct="1"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/>
              <a:t>&lt;form name=”kunddata” method=”GET” action=”order.php”&gt;.....&lt;/form&gt;</a:t>
            </a:r>
          </a:p>
          <a:p>
            <a:pPr marL="328613" indent="-328613" eaLnBrk="1" hangingPunct="1"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sv-SE" altLang="sv-SE"/>
          </a:p>
          <a:p>
            <a:pPr marL="328613" indent="-328613" eaLnBrk="1" hangingPunct="1"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sv-SE" altLang="sv-SE"/>
              <a:t>Alla taggar kan refereras via DOM-strukturen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B8E6B9A0-0030-3133-7252-BBB76FB2FECA}"/>
              </a:ext>
            </a:extLst>
          </p:cNvPr>
          <p:cNvGraphicFramePr>
            <a:graphicFrameLocks noGrp="1"/>
          </p:cNvGraphicFramePr>
          <p:nvPr/>
        </p:nvGraphicFramePr>
        <p:xfrm>
          <a:off x="192088" y="4103688"/>
          <a:ext cx="11664950" cy="2530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84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121">
                <a:tc>
                  <a:txBody>
                    <a:bodyPr/>
                    <a:lstStyle/>
                    <a:p>
                      <a:r>
                        <a:rPr lang="sv-SE" altLang="sv-SE" sz="2800" dirty="0" err="1"/>
                        <a:t>window.document.forms</a:t>
                      </a:r>
                      <a:r>
                        <a:rPr lang="sv-SE" altLang="sv-SE" sz="2800" dirty="0"/>
                        <a:t>[0].</a:t>
                      </a:r>
                      <a:r>
                        <a:rPr lang="sv-SE" altLang="sv-SE" sz="2800" dirty="0" err="1"/>
                        <a:t>efternamn.value</a:t>
                      </a:r>
                      <a:r>
                        <a:rPr lang="sv-SE" altLang="sv-SE" sz="2800" dirty="0"/>
                        <a:t> </a:t>
                      </a:r>
                      <a:endParaRPr lang="sv-SE" sz="28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Värdet till variabeln efternamn  i första formuläret</a:t>
                      </a:r>
                    </a:p>
                  </a:txBody>
                  <a:tcPr marL="91443" marR="91443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67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sv-SE" sz="2800" dirty="0" err="1"/>
                        <a:t>window.document.location.href</a:t>
                      </a:r>
                      <a:endParaRPr lang="sv-SE" altLang="sv-SE" sz="2800" dirty="0"/>
                    </a:p>
                    <a:p>
                      <a:endParaRPr lang="sv-SE" sz="18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sv-SE" sz="2800" dirty="0" err="1"/>
                        <a:t>url</a:t>
                      </a:r>
                      <a:r>
                        <a:rPr lang="sv-SE" sz="2800" dirty="0"/>
                        <a:t>-adressen</a:t>
                      </a:r>
                      <a:r>
                        <a:rPr lang="sv-SE" sz="2800" baseline="0" dirty="0"/>
                        <a:t> till aktuell sida</a:t>
                      </a:r>
                      <a:endParaRPr lang="sv-SE" sz="2800" dirty="0"/>
                    </a:p>
                  </a:txBody>
                  <a:tcPr marL="91443" marR="91443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67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sv-SE" sz="2800" dirty="0" err="1"/>
                        <a:t>window.history.length</a:t>
                      </a:r>
                      <a:endParaRPr lang="en-US" altLang="sv-SE" sz="2800" dirty="0"/>
                    </a:p>
                    <a:p>
                      <a:endParaRPr lang="sv-SE" sz="18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Storlek</a:t>
                      </a:r>
                      <a:r>
                        <a:rPr lang="sv-SE" sz="2800" baseline="0" dirty="0"/>
                        <a:t> av </a:t>
                      </a:r>
                      <a:r>
                        <a:rPr lang="sv-SE" sz="2800" baseline="0" dirty="0" err="1"/>
                        <a:t>histoy</a:t>
                      </a:r>
                      <a:endParaRPr lang="sv-SE" sz="2800" dirty="0"/>
                    </a:p>
                  </a:txBody>
                  <a:tcPr marL="91443" marR="91443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</TotalTime>
  <Words>2150</Words>
  <Application>Microsoft Macintosh PowerPoint</Application>
  <PresentationFormat>Widescreen</PresentationFormat>
  <Paragraphs>345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Courier</vt:lpstr>
      <vt:lpstr>Courier New</vt:lpstr>
      <vt:lpstr>Times New Roman</vt:lpstr>
      <vt:lpstr>Office-tema</vt:lpstr>
      <vt:lpstr>Föreläsning 4</vt:lpstr>
      <vt:lpstr>Innehåll</vt:lpstr>
      <vt:lpstr>HTML</vt:lpstr>
      <vt:lpstr>HTML</vt:lpstr>
      <vt:lpstr>HTML taggar</vt:lpstr>
      <vt:lpstr>Några HTML-taggar</vt:lpstr>
      <vt:lpstr>Generella attribut</vt:lpstr>
      <vt:lpstr>HEAD</vt:lpstr>
      <vt:lpstr>Formulär &amp; DOM</vt:lpstr>
      <vt:lpstr>Hos webbläsaren</vt:lpstr>
      <vt:lpstr>Hos webbläsaren</vt:lpstr>
      <vt:lpstr>Dom</vt:lpstr>
      <vt:lpstr>Javascript</vt:lpstr>
      <vt:lpstr>Event handler (urval)</vt:lpstr>
      <vt:lpstr>Exempel</vt:lpstr>
      <vt:lpstr>CSS</vt:lpstr>
      <vt:lpstr>Stlyle.css</vt:lpstr>
      <vt:lpstr>HTML</vt:lpstr>
      <vt:lpstr>CSS</vt:lpstr>
      <vt:lpstr>Några CSS exempel</vt:lpstr>
      <vt:lpstr>Variabler</vt:lpstr>
      <vt:lpstr>Konstanter</vt:lpstr>
      <vt:lpstr>Automatisk typkonvertering, == och ===</vt:lpstr>
      <vt:lpstr>if-satser , och &amp;&amp;, eller ||</vt:lpstr>
      <vt:lpstr>loop</vt:lpstr>
      <vt:lpstr>Deklarera funktioner</vt:lpstr>
      <vt:lpstr>Optional parameter</vt:lpstr>
      <vt:lpstr>closure</vt:lpstr>
      <vt:lpstr>Högre ordningens funktion</vt:lpstr>
      <vt:lpstr>Array</vt:lpstr>
      <vt:lpstr>Object</vt:lpstr>
      <vt:lpstr>JSON (JavaScript Object Notation)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Vahid Mosavat</cp:lastModifiedBy>
  <cp:revision>150</cp:revision>
  <cp:lastPrinted>2023-01-25T08:59:50Z</cp:lastPrinted>
  <dcterms:created xsi:type="dcterms:W3CDTF">1601-01-01T00:00:00Z</dcterms:created>
  <dcterms:modified xsi:type="dcterms:W3CDTF">2023-01-25T08:59:53Z</dcterms:modified>
</cp:coreProperties>
</file>