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87" r:id="rId2"/>
    <p:sldId id="290" r:id="rId3"/>
    <p:sldId id="271" r:id="rId4"/>
    <p:sldId id="299" r:id="rId5"/>
    <p:sldId id="307" r:id="rId6"/>
    <p:sldId id="262" r:id="rId7"/>
    <p:sldId id="273" r:id="rId8"/>
    <p:sldId id="276" r:id="rId9"/>
    <p:sldId id="272" r:id="rId10"/>
    <p:sldId id="274" r:id="rId11"/>
    <p:sldId id="277" r:id="rId12"/>
    <p:sldId id="286" r:id="rId13"/>
    <p:sldId id="279" r:id="rId14"/>
    <p:sldId id="263" r:id="rId15"/>
    <p:sldId id="281" r:id="rId16"/>
    <p:sldId id="278" r:id="rId17"/>
    <p:sldId id="280" r:id="rId18"/>
    <p:sldId id="264" r:id="rId19"/>
    <p:sldId id="265" r:id="rId20"/>
    <p:sldId id="266" r:id="rId21"/>
    <p:sldId id="267" r:id="rId22"/>
    <p:sldId id="283" r:id="rId23"/>
    <p:sldId id="304" r:id="rId24"/>
    <p:sldId id="260" r:id="rId25"/>
    <p:sldId id="305" r:id="rId26"/>
    <p:sldId id="284" r:id="rId27"/>
    <p:sldId id="285" r:id="rId28"/>
    <p:sldId id="306" r:id="rId29"/>
    <p:sldId id="270" r:id="rId30"/>
    <p:sldId id="293" r:id="rId31"/>
    <p:sldId id="298" r:id="rId32"/>
    <p:sldId id="259" r:id="rId33"/>
    <p:sldId id="282" r:id="rId34"/>
    <p:sldId id="302" r:id="rId35"/>
    <p:sldId id="268" r:id="rId36"/>
    <p:sldId id="300" r:id="rId37"/>
    <p:sldId id="301" r:id="rId38"/>
    <p:sldId id="303" r:id="rId39"/>
    <p:sldId id="294" r:id="rId40"/>
    <p:sldId id="308" r:id="rId41"/>
    <p:sldId id="309" r:id="rId42"/>
    <p:sldId id="258" r:id="rId43"/>
    <p:sldId id="269" r:id="rId44"/>
    <p:sldId id="261" r:id="rId45"/>
    <p:sldId id="291" r:id="rId46"/>
    <p:sldId id="295" r:id="rId47"/>
    <p:sldId id="296" r:id="rId48"/>
    <p:sldId id="297" r:id="rId49"/>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404" y="-6"/>
      </p:cViewPr>
      <p:guideLst>
        <p:guide orient="horz" pos="2160"/>
        <p:guide pos="2880"/>
      </p:guideLst>
    </p:cSldViewPr>
  </p:slideViewPr>
  <p:notesTextViewPr>
    <p:cViewPr>
      <p:scale>
        <a:sx n="400" d="100"/>
        <a:sy n="400" d="100"/>
      </p:scale>
      <p:origin x="0" y="0"/>
    </p:cViewPr>
  </p:notesTextViewPr>
  <p:sorterViewPr>
    <p:cViewPr>
      <p:scale>
        <a:sx n="100" d="100"/>
        <a:sy n="100" d="100"/>
      </p:scale>
      <p:origin x="0" y="45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5DF227F-AC4B-4F55-A405-2603174BE895}" type="datetimeFigureOut">
              <a:rPr lang="sv-SE" smtClean="0"/>
              <a:t>2022-10-11</a:t>
            </a:fld>
            <a:endParaRPr lang="sv-SE"/>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9F169E7-7CF8-4C98-9133-38CC72502CB2}" type="slidenum">
              <a:rPr lang="sv-SE" smtClean="0"/>
              <a:t>‹#›</a:t>
            </a:fld>
            <a:endParaRPr lang="sv-SE"/>
          </a:p>
        </p:txBody>
      </p:sp>
    </p:spTree>
    <p:extLst>
      <p:ext uri="{BB962C8B-B14F-4D97-AF65-F5344CB8AC3E}">
        <p14:creationId xmlns:p14="http://schemas.microsoft.com/office/powerpoint/2010/main" val="3390360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3A3F65D-B20F-4FB4-A1FB-1EBD341BFC4D}" type="datetimeFigureOut">
              <a:rPr lang="sv-SE" smtClean="0"/>
              <a:t>2022-10-11</a:t>
            </a:fld>
            <a:endParaRPr lang="sv-S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70C5BCE-F0FC-42AF-ADCE-81677038037F}" type="slidenum">
              <a:rPr lang="sv-SE" smtClean="0"/>
              <a:t>‹#›</a:t>
            </a:fld>
            <a:endParaRPr lang="sv-SE"/>
          </a:p>
        </p:txBody>
      </p:sp>
    </p:spTree>
    <p:extLst>
      <p:ext uri="{BB962C8B-B14F-4D97-AF65-F5344CB8AC3E}">
        <p14:creationId xmlns:p14="http://schemas.microsoft.com/office/powerpoint/2010/main" val="4132090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70C5BCE-F0FC-42AF-ADCE-81677038037F}" type="slidenum">
              <a:rPr lang="sv-SE" smtClean="0"/>
              <a:t>2</a:t>
            </a:fld>
            <a:endParaRPr lang="sv-SE"/>
          </a:p>
        </p:txBody>
      </p:sp>
    </p:spTree>
    <p:extLst>
      <p:ext uri="{BB962C8B-B14F-4D97-AF65-F5344CB8AC3E}">
        <p14:creationId xmlns:p14="http://schemas.microsoft.com/office/powerpoint/2010/main" val="2330093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F70C5BCE-F0FC-42AF-ADCE-81677038037F}" type="slidenum">
              <a:rPr lang="sv-SE" smtClean="0"/>
              <a:t>18</a:t>
            </a:fld>
            <a:endParaRPr lang="sv-SE"/>
          </a:p>
        </p:txBody>
      </p:sp>
    </p:spTree>
    <p:extLst>
      <p:ext uri="{BB962C8B-B14F-4D97-AF65-F5344CB8AC3E}">
        <p14:creationId xmlns:p14="http://schemas.microsoft.com/office/powerpoint/2010/main" val="14984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F70C5BCE-F0FC-42AF-ADCE-81677038037F}" type="slidenum">
              <a:rPr lang="sv-SE" smtClean="0"/>
              <a:t>30</a:t>
            </a:fld>
            <a:endParaRPr lang="sv-SE"/>
          </a:p>
        </p:txBody>
      </p:sp>
    </p:spTree>
    <p:extLst>
      <p:ext uri="{BB962C8B-B14F-4D97-AF65-F5344CB8AC3E}">
        <p14:creationId xmlns:p14="http://schemas.microsoft.com/office/powerpoint/2010/main" val="313047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F70C5BCE-F0FC-42AF-ADCE-81677038037F}" type="slidenum">
              <a:rPr lang="sv-SE" smtClean="0"/>
              <a:t>31</a:t>
            </a:fld>
            <a:endParaRPr lang="sv-SE"/>
          </a:p>
        </p:txBody>
      </p:sp>
    </p:spTree>
    <p:extLst>
      <p:ext uri="{BB962C8B-B14F-4D97-AF65-F5344CB8AC3E}">
        <p14:creationId xmlns:p14="http://schemas.microsoft.com/office/powerpoint/2010/main" val="3218232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70C5BCE-F0FC-42AF-ADCE-81677038037F}" type="slidenum">
              <a:rPr lang="sv-SE" smtClean="0"/>
              <a:t>41</a:t>
            </a:fld>
            <a:endParaRPr lang="sv-SE"/>
          </a:p>
        </p:txBody>
      </p:sp>
    </p:spTree>
    <p:extLst>
      <p:ext uri="{BB962C8B-B14F-4D97-AF65-F5344CB8AC3E}">
        <p14:creationId xmlns:p14="http://schemas.microsoft.com/office/powerpoint/2010/main" val="313324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A2FCFDCD-01E1-4F84-90A5-6375323B2477}" type="datetimeFigureOut">
              <a:rPr lang="sv-SE" smtClean="0"/>
              <a:t>2022-10-11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B123811-F24F-41D1-A304-B7E72E333E16}" type="slidenum">
              <a:rPr lang="sv-SE" smtClean="0"/>
              <a:t>‹#›</a:t>
            </a:fld>
            <a:endParaRPr lang="sv-SE"/>
          </a:p>
        </p:txBody>
      </p:sp>
    </p:spTree>
    <p:extLst>
      <p:ext uri="{BB962C8B-B14F-4D97-AF65-F5344CB8AC3E}">
        <p14:creationId xmlns:p14="http://schemas.microsoft.com/office/powerpoint/2010/main" val="240585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A2FCFDCD-01E1-4F84-90A5-6375323B2477}" type="datetimeFigureOut">
              <a:rPr lang="sv-SE" smtClean="0"/>
              <a:t>2022-10-11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B123811-F24F-41D1-A304-B7E72E333E16}" type="slidenum">
              <a:rPr lang="sv-SE" smtClean="0"/>
              <a:t>‹#›</a:t>
            </a:fld>
            <a:endParaRPr lang="sv-SE"/>
          </a:p>
        </p:txBody>
      </p:sp>
    </p:spTree>
    <p:extLst>
      <p:ext uri="{BB962C8B-B14F-4D97-AF65-F5344CB8AC3E}">
        <p14:creationId xmlns:p14="http://schemas.microsoft.com/office/powerpoint/2010/main" val="3433825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A2FCFDCD-01E1-4F84-90A5-6375323B2477}" type="datetimeFigureOut">
              <a:rPr lang="sv-SE" smtClean="0"/>
              <a:t>2022-10-11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B123811-F24F-41D1-A304-B7E72E333E16}" type="slidenum">
              <a:rPr lang="sv-SE" smtClean="0"/>
              <a:t>‹#›</a:t>
            </a:fld>
            <a:endParaRPr lang="sv-SE"/>
          </a:p>
        </p:txBody>
      </p:sp>
    </p:spTree>
    <p:extLst>
      <p:ext uri="{BB962C8B-B14F-4D97-AF65-F5344CB8AC3E}">
        <p14:creationId xmlns:p14="http://schemas.microsoft.com/office/powerpoint/2010/main" val="410915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A2FCFDCD-01E1-4F84-90A5-6375323B2477}" type="datetimeFigureOut">
              <a:rPr lang="sv-SE" smtClean="0"/>
              <a:t>2022-10-11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B123811-F24F-41D1-A304-B7E72E333E16}" type="slidenum">
              <a:rPr lang="sv-SE" smtClean="0"/>
              <a:t>‹#›</a:t>
            </a:fld>
            <a:endParaRPr lang="sv-SE"/>
          </a:p>
        </p:txBody>
      </p:sp>
    </p:spTree>
    <p:extLst>
      <p:ext uri="{BB962C8B-B14F-4D97-AF65-F5344CB8AC3E}">
        <p14:creationId xmlns:p14="http://schemas.microsoft.com/office/powerpoint/2010/main" val="170829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CFDCD-01E1-4F84-90A5-6375323B2477}" type="datetimeFigureOut">
              <a:rPr lang="sv-SE" smtClean="0"/>
              <a:t>2022-10-11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B123811-F24F-41D1-A304-B7E72E333E16}" type="slidenum">
              <a:rPr lang="sv-SE" smtClean="0"/>
              <a:t>‹#›</a:t>
            </a:fld>
            <a:endParaRPr lang="sv-SE"/>
          </a:p>
        </p:txBody>
      </p:sp>
    </p:spTree>
    <p:extLst>
      <p:ext uri="{BB962C8B-B14F-4D97-AF65-F5344CB8AC3E}">
        <p14:creationId xmlns:p14="http://schemas.microsoft.com/office/powerpoint/2010/main" val="339516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fld id="{A2FCFDCD-01E1-4F84-90A5-6375323B2477}" type="datetimeFigureOut">
              <a:rPr lang="sv-SE" smtClean="0"/>
              <a:t>2022-10-11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B123811-F24F-41D1-A304-B7E72E333E16}" type="slidenum">
              <a:rPr lang="sv-SE" smtClean="0"/>
              <a:t>‹#›</a:t>
            </a:fld>
            <a:endParaRPr lang="sv-SE"/>
          </a:p>
        </p:txBody>
      </p:sp>
    </p:spTree>
    <p:extLst>
      <p:ext uri="{BB962C8B-B14F-4D97-AF65-F5344CB8AC3E}">
        <p14:creationId xmlns:p14="http://schemas.microsoft.com/office/powerpoint/2010/main" val="2932431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A2FCFDCD-01E1-4F84-90A5-6375323B2477}" type="datetimeFigureOut">
              <a:rPr lang="sv-SE" smtClean="0"/>
              <a:t>2022-10-11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DB123811-F24F-41D1-A304-B7E72E333E16}" type="slidenum">
              <a:rPr lang="sv-SE" smtClean="0"/>
              <a:t>‹#›</a:t>
            </a:fld>
            <a:endParaRPr lang="sv-SE"/>
          </a:p>
        </p:txBody>
      </p:sp>
    </p:spTree>
    <p:extLst>
      <p:ext uri="{BB962C8B-B14F-4D97-AF65-F5344CB8AC3E}">
        <p14:creationId xmlns:p14="http://schemas.microsoft.com/office/powerpoint/2010/main" val="300989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fld id="{A2FCFDCD-01E1-4F84-90A5-6375323B2477}" type="datetimeFigureOut">
              <a:rPr lang="sv-SE" smtClean="0"/>
              <a:t>2022-10-11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DB123811-F24F-41D1-A304-B7E72E333E16}" type="slidenum">
              <a:rPr lang="sv-SE" smtClean="0"/>
              <a:t>‹#›</a:t>
            </a:fld>
            <a:endParaRPr lang="sv-SE"/>
          </a:p>
        </p:txBody>
      </p:sp>
    </p:spTree>
    <p:extLst>
      <p:ext uri="{BB962C8B-B14F-4D97-AF65-F5344CB8AC3E}">
        <p14:creationId xmlns:p14="http://schemas.microsoft.com/office/powerpoint/2010/main" val="192934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CFDCD-01E1-4F84-90A5-6375323B2477}" type="datetimeFigureOut">
              <a:rPr lang="sv-SE" smtClean="0"/>
              <a:t>2022-10-11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DB123811-F24F-41D1-A304-B7E72E333E16}" type="slidenum">
              <a:rPr lang="sv-SE" smtClean="0"/>
              <a:t>‹#›</a:t>
            </a:fld>
            <a:endParaRPr lang="sv-SE"/>
          </a:p>
        </p:txBody>
      </p:sp>
    </p:spTree>
    <p:extLst>
      <p:ext uri="{BB962C8B-B14F-4D97-AF65-F5344CB8AC3E}">
        <p14:creationId xmlns:p14="http://schemas.microsoft.com/office/powerpoint/2010/main" val="28646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CFDCD-01E1-4F84-90A5-6375323B2477}" type="datetimeFigureOut">
              <a:rPr lang="sv-SE" smtClean="0"/>
              <a:t>2022-10-11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B123811-F24F-41D1-A304-B7E72E333E16}" type="slidenum">
              <a:rPr lang="sv-SE" smtClean="0"/>
              <a:t>‹#›</a:t>
            </a:fld>
            <a:endParaRPr lang="sv-SE"/>
          </a:p>
        </p:txBody>
      </p:sp>
    </p:spTree>
    <p:extLst>
      <p:ext uri="{BB962C8B-B14F-4D97-AF65-F5344CB8AC3E}">
        <p14:creationId xmlns:p14="http://schemas.microsoft.com/office/powerpoint/2010/main" val="407698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CFDCD-01E1-4F84-90A5-6375323B2477}" type="datetimeFigureOut">
              <a:rPr lang="sv-SE" smtClean="0"/>
              <a:t>2022-10-11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B123811-F24F-41D1-A304-B7E72E333E16}" type="slidenum">
              <a:rPr lang="sv-SE" smtClean="0"/>
              <a:t>‹#›</a:t>
            </a:fld>
            <a:endParaRPr lang="sv-SE"/>
          </a:p>
        </p:txBody>
      </p:sp>
    </p:spTree>
    <p:extLst>
      <p:ext uri="{BB962C8B-B14F-4D97-AF65-F5344CB8AC3E}">
        <p14:creationId xmlns:p14="http://schemas.microsoft.com/office/powerpoint/2010/main" val="2259078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CFDCD-01E1-4F84-90A5-6375323B2477}" type="datetimeFigureOut">
              <a:rPr lang="sv-SE" smtClean="0"/>
              <a:t>2022-10-11</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23811-F24F-41D1-A304-B7E72E333E16}" type="slidenum">
              <a:rPr lang="sv-SE" smtClean="0"/>
              <a:t>‹#›</a:t>
            </a:fld>
            <a:endParaRPr lang="sv-SE"/>
          </a:p>
        </p:txBody>
      </p:sp>
    </p:spTree>
    <p:extLst>
      <p:ext uri="{BB962C8B-B14F-4D97-AF65-F5344CB8AC3E}">
        <p14:creationId xmlns:p14="http://schemas.microsoft.com/office/powerpoint/2010/main" val="2742836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899592" y="183277"/>
            <a:ext cx="608211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smtClean="0">
                <a:solidFill>
                  <a:schemeClr val="tx2"/>
                </a:solidFill>
                <a:effectLst>
                  <a:outerShdw blurRad="38100" dist="38100" dir="2700000" algn="tl">
                    <a:srgbClr val="C0C0C0"/>
                  </a:outerShdw>
                </a:effectLst>
                <a:latin typeface="Arial" charset="0"/>
              </a:rPr>
              <a:t>Investeringskalkylering</a:t>
            </a:r>
            <a:endParaRPr lang="sv-SE" sz="4400" dirty="0">
              <a:solidFill>
                <a:schemeClr val="tx2"/>
              </a:solidFill>
              <a:effectLst>
                <a:outerShdw blurRad="38100" dist="38100" dir="2700000" algn="tl">
                  <a:srgbClr val="C0C0C0"/>
                </a:outerShdw>
              </a:effectLst>
              <a:latin typeface="Arial" charset="0"/>
            </a:endParaRPr>
          </a:p>
        </p:txBody>
      </p:sp>
      <p:pic>
        <p:nvPicPr>
          <p:cNvPr id="1026" name="Picture 2" descr="100 kr sedlar | Läromedelspeng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848872" cy="36684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51720" y="5445224"/>
            <a:ext cx="5112568" cy="646331"/>
          </a:xfrm>
          <a:prstGeom prst="rect">
            <a:avLst/>
          </a:prstGeom>
          <a:noFill/>
        </p:spPr>
        <p:txBody>
          <a:bodyPr wrap="square" rtlCol="0">
            <a:spAutoFit/>
          </a:bodyPr>
          <a:lstStyle/>
          <a:p>
            <a:r>
              <a:rPr lang="sv-SE" dirty="0" smtClean="0"/>
              <a:t>Välkomna till avsnittet Investeringskalkylering hälsar</a:t>
            </a:r>
          </a:p>
          <a:p>
            <a:r>
              <a:rPr lang="sv-SE" dirty="0" smtClean="0"/>
              <a:t>Sven Dahlström	 (email:        svenda@kth.se)</a:t>
            </a:r>
            <a:endParaRPr lang="sv-SE" dirty="0"/>
          </a:p>
        </p:txBody>
      </p:sp>
    </p:spTree>
    <p:extLst>
      <p:ext uri="{BB962C8B-B14F-4D97-AF65-F5344CB8AC3E}">
        <p14:creationId xmlns:p14="http://schemas.microsoft.com/office/powerpoint/2010/main" val="6638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07504" y="38234"/>
            <a:ext cx="87855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sv-SE" sz="3200" dirty="0" smtClean="0">
                <a:solidFill>
                  <a:schemeClr val="tx2"/>
                </a:solidFill>
                <a:effectLst>
                  <a:outerShdw blurRad="38100" dist="38100" dir="2700000" algn="tl">
                    <a:srgbClr val="C0C0C0"/>
                  </a:outerShdw>
                </a:effectLst>
                <a:latin typeface="Arial" charset="0"/>
              </a:rPr>
              <a:t>Ideal arbetsprocess vid investeringskalkylering</a:t>
            </a:r>
            <a:endParaRPr lang="sv-SE" sz="32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218778" y="764704"/>
            <a:ext cx="8641581" cy="566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buFont typeface="Wingdings" pitchFamily="2" charset="2"/>
              <a:buChar char="l"/>
            </a:pPr>
            <a:r>
              <a:rPr lang="sv-SE" altLang="sv-SE" dirty="0" smtClean="0">
                <a:latin typeface="+mj-lt"/>
              </a:rPr>
              <a:t> Inventering av investeringsbehov, kanske hämta information från 	tidigare rapporter, ta fram en kravspecifikation med typ 	funktionskrav, sätta upp mål för vad investeringen ska kunna 	uppnå ekonomiskt, få svar på förfrågan hos tänkbara 	leverantörer.</a:t>
            </a:r>
            <a:endParaRPr lang="sv-SE" altLang="sv-SE" dirty="0">
              <a:latin typeface="+mj-lt"/>
            </a:endParaRPr>
          </a:p>
          <a:p>
            <a:pPr eaLnBrk="1" hangingPunct="1">
              <a:lnSpc>
                <a:spcPct val="90000"/>
              </a:lnSpc>
              <a:spcBef>
                <a:spcPct val="50000"/>
              </a:spcBef>
              <a:buClr>
                <a:schemeClr val="tx2"/>
              </a:buClr>
              <a:buSzPct val="75000"/>
              <a:buFont typeface="Wingdings" pitchFamily="2" charset="2"/>
              <a:buChar char="l"/>
            </a:pPr>
            <a:r>
              <a:rPr lang="sv-SE" altLang="sv-SE" dirty="0" smtClean="0">
                <a:latin typeface="+mj-lt"/>
              </a:rPr>
              <a:t> Utföra beräkningar (investeringskalkyler) som visar lönsamhet och 	vid olika investeringsalternativ rangordnar dessa.</a:t>
            </a:r>
          </a:p>
          <a:p>
            <a:pPr eaLnBrk="1" hangingPunct="1">
              <a:lnSpc>
                <a:spcPct val="90000"/>
              </a:lnSpc>
              <a:spcBef>
                <a:spcPct val="50000"/>
              </a:spcBef>
              <a:buClr>
                <a:schemeClr val="tx2"/>
              </a:buClr>
              <a:buSzPct val="75000"/>
              <a:buFont typeface="Wingdings" pitchFamily="2" charset="2"/>
              <a:buChar char="l"/>
            </a:pPr>
            <a:r>
              <a:rPr lang="sv-SE" altLang="sv-SE" dirty="0">
                <a:latin typeface="+mj-lt"/>
              </a:rPr>
              <a:t> </a:t>
            </a:r>
            <a:r>
              <a:rPr lang="sv-SE" altLang="sv-SE" dirty="0" smtClean="0">
                <a:latin typeface="+mj-lt"/>
              </a:rPr>
              <a:t>Förbereda finansiering av investeringen genom nyemission hos 	ägarna och/eller ansöka om banklån.</a:t>
            </a:r>
          </a:p>
          <a:p>
            <a:pPr eaLnBrk="1" hangingPunct="1">
              <a:lnSpc>
                <a:spcPct val="90000"/>
              </a:lnSpc>
              <a:spcBef>
                <a:spcPct val="50000"/>
              </a:spcBef>
              <a:buClr>
                <a:schemeClr val="tx2"/>
              </a:buClr>
              <a:buSzPct val="75000"/>
              <a:buFont typeface="Wingdings" pitchFamily="2" charset="2"/>
              <a:buChar char="l"/>
            </a:pPr>
            <a:r>
              <a:rPr lang="sv-SE" altLang="sv-SE" dirty="0">
                <a:latin typeface="+mj-lt"/>
              </a:rPr>
              <a:t> </a:t>
            </a:r>
            <a:r>
              <a:rPr lang="sv-SE" altLang="sv-SE" dirty="0" smtClean="0">
                <a:latin typeface="+mj-lt"/>
              </a:rPr>
              <a:t>Göra känslighetsanalyser för investeringsalternativ som förordas i 	en rapport.</a:t>
            </a:r>
          </a:p>
          <a:p>
            <a:pPr eaLnBrk="1" hangingPunct="1">
              <a:lnSpc>
                <a:spcPct val="90000"/>
              </a:lnSpc>
              <a:spcBef>
                <a:spcPct val="50000"/>
              </a:spcBef>
              <a:buClr>
                <a:schemeClr val="tx2"/>
              </a:buClr>
              <a:buSzPct val="75000"/>
              <a:buFont typeface="Wingdings" pitchFamily="2" charset="2"/>
              <a:buChar char="l"/>
            </a:pPr>
            <a:r>
              <a:rPr lang="sv-SE" altLang="sv-SE" dirty="0">
                <a:latin typeface="+mj-lt"/>
              </a:rPr>
              <a:t> </a:t>
            </a:r>
            <a:r>
              <a:rPr lang="sv-SE" altLang="sv-SE" dirty="0" smtClean="0">
                <a:latin typeface="+mj-lt"/>
              </a:rPr>
              <a:t>Föredra rapporten för företagets beslutande ledningsgrupp.</a:t>
            </a:r>
          </a:p>
          <a:p>
            <a:pPr eaLnBrk="1" hangingPunct="1">
              <a:lnSpc>
                <a:spcPct val="90000"/>
              </a:lnSpc>
              <a:spcBef>
                <a:spcPct val="50000"/>
              </a:spcBef>
              <a:buClr>
                <a:schemeClr val="tx2"/>
              </a:buClr>
              <a:buSzPct val="75000"/>
              <a:buFont typeface="Wingdings" pitchFamily="2" charset="2"/>
              <a:buChar char="l"/>
            </a:pPr>
            <a:r>
              <a:rPr lang="sv-SE" altLang="sv-SE" dirty="0">
                <a:latin typeface="+mj-lt"/>
              </a:rPr>
              <a:t> </a:t>
            </a:r>
            <a:r>
              <a:rPr lang="sv-SE" altLang="sv-SE" dirty="0" smtClean="0">
                <a:latin typeface="+mj-lt"/>
              </a:rPr>
              <a:t>Efter beslut om investering, genomföra upphandling och 	implementera och testa investeringen innan den tas i drift.</a:t>
            </a:r>
            <a:endParaRPr lang="sv-SE" altLang="sv-SE" dirty="0"/>
          </a:p>
        </p:txBody>
      </p:sp>
    </p:spTree>
    <p:extLst>
      <p:ext uri="{BB962C8B-B14F-4D97-AF65-F5344CB8AC3E}">
        <p14:creationId xmlns:p14="http://schemas.microsoft.com/office/powerpoint/2010/main" val="13442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899592" y="183277"/>
            <a:ext cx="784060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smtClean="0">
                <a:solidFill>
                  <a:schemeClr val="tx2"/>
                </a:solidFill>
                <a:effectLst>
                  <a:outerShdw blurRad="38100" dist="38100" dir="2700000" algn="tl">
                    <a:srgbClr val="C0C0C0"/>
                  </a:outerShdw>
                </a:effectLst>
                <a:latin typeface="Arial" charset="0"/>
              </a:rPr>
              <a:t>Våra modeller för beräkningar</a:t>
            </a:r>
            <a:endParaRPr lang="sv-SE" sz="44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467544" y="1268760"/>
            <a:ext cx="8425557"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buFont typeface="Wingdings" pitchFamily="2" charset="2"/>
              <a:buChar char="l"/>
            </a:pPr>
            <a:r>
              <a:rPr lang="sv-SE" altLang="sv-SE" sz="3200" dirty="0" smtClean="0">
                <a:latin typeface="+mj-lt"/>
              </a:rPr>
              <a:t> Bikupa eller egen fundering (ca 4 - 5 minuter)</a:t>
            </a:r>
          </a:p>
          <a:p>
            <a:pPr eaLnBrk="1" hangingPunct="1">
              <a:lnSpc>
                <a:spcPct val="90000"/>
              </a:lnSpc>
              <a:spcBef>
                <a:spcPct val="50000"/>
              </a:spcBef>
              <a:buClr>
                <a:schemeClr val="tx2"/>
              </a:buClr>
              <a:buSzPct val="75000"/>
              <a:buFont typeface="Wingdings" pitchFamily="2" charset="2"/>
              <a:buChar char="l"/>
            </a:pPr>
            <a:endParaRPr lang="sv-SE" altLang="sv-SE" sz="3200" dirty="0">
              <a:latin typeface="+mj-lt"/>
            </a:endParaRPr>
          </a:p>
          <a:p>
            <a:pPr eaLnBrk="1" hangingPunct="1">
              <a:lnSpc>
                <a:spcPct val="90000"/>
              </a:lnSpc>
              <a:spcBef>
                <a:spcPct val="50000"/>
              </a:spcBef>
              <a:buClr>
                <a:schemeClr val="tx2"/>
              </a:buClr>
              <a:buSzPct val="75000"/>
              <a:buFont typeface="Wingdings" pitchFamily="2" charset="2"/>
              <a:buChar char="l"/>
            </a:pPr>
            <a:r>
              <a:rPr lang="sv-SE" altLang="sv-SE" sz="3200" dirty="0" smtClean="0">
                <a:latin typeface="+mj-lt"/>
              </a:rPr>
              <a:t> Varför är det olika penningvärde olika år ?</a:t>
            </a:r>
          </a:p>
          <a:p>
            <a:pPr eaLnBrk="1" hangingPunct="1">
              <a:lnSpc>
                <a:spcPct val="90000"/>
              </a:lnSpc>
              <a:spcBef>
                <a:spcPct val="50000"/>
              </a:spcBef>
              <a:buClr>
                <a:schemeClr val="tx2"/>
              </a:buClr>
              <a:buSzPct val="75000"/>
              <a:buFont typeface="Wingdings" pitchFamily="2" charset="2"/>
              <a:buChar char="l"/>
            </a:pPr>
            <a:endParaRPr lang="sv-SE" altLang="sv-SE" sz="3200" dirty="0" smtClean="0">
              <a:latin typeface="+mj-lt"/>
            </a:endParaRPr>
          </a:p>
          <a:p>
            <a:pPr eaLnBrk="1" hangingPunct="1">
              <a:lnSpc>
                <a:spcPct val="90000"/>
              </a:lnSpc>
              <a:spcBef>
                <a:spcPct val="50000"/>
              </a:spcBef>
              <a:buClr>
                <a:schemeClr val="tx2"/>
              </a:buClr>
              <a:buSzPct val="75000"/>
              <a:buFont typeface="Wingdings" pitchFamily="2" charset="2"/>
              <a:buChar char="l"/>
            </a:pPr>
            <a:r>
              <a:rPr lang="sv-SE" altLang="sv-SE" sz="3200" dirty="0">
                <a:latin typeface="+mj-lt"/>
              </a:rPr>
              <a:t> </a:t>
            </a:r>
            <a:r>
              <a:rPr lang="sv-SE" altLang="sv-SE" sz="3200" dirty="0" smtClean="0">
                <a:latin typeface="+mj-lt"/>
              </a:rPr>
              <a:t>Hur beräknar företagen sin kalkylränta ?</a:t>
            </a:r>
            <a:endParaRPr lang="sv-SE" altLang="sv-SE" dirty="0">
              <a:latin typeface="+mj-lt"/>
            </a:endParaRPr>
          </a:p>
        </p:txBody>
      </p:sp>
    </p:spTree>
    <p:extLst>
      <p:ext uri="{BB962C8B-B14F-4D97-AF65-F5344CB8AC3E}">
        <p14:creationId xmlns:p14="http://schemas.microsoft.com/office/powerpoint/2010/main" val="2253667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899592" y="183277"/>
            <a:ext cx="784060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smtClean="0">
                <a:solidFill>
                  <a:schemeClr val="tx2"/>
                </a:solidFill>
                <a:effectLst>
                  <a:outerShdw blurRad="38100" dist="38100" dir="2700000" algn="tl">
                    <a:srgbClr val="C0C0C0"/>
                  </a:outerShdw>
                </a:effectLst>
                <a:latin typeface="Arial" charset="0"/>
              </a:rPr>
              <a:t>Våra modeller för beräkningar</a:t>
            </a:r>
            <a:endParaRPr lang="sv-SE" sz="4400" dirty="0">
              <a:solidFill>
                <a:schemeClr val="tx2"/>
              </a:solidFill>
              <a:effectLst>
                <a:outerShdw blurRad="38100" dist="38100" dir="2700000" algn="tl">
                  <a:srgbClr val="C0C0C0"/>
                </a:outerShdw>
              </a:effectLst>
              <a:latin typeface="Arial" charset="0"/>
            </a:endParaRPr>
          </a:p>
        </p:txBody>
      </p:sp>
      <p:pic>
        <p:nvPicPr>
          <p:cNvPr id="1026" name="Picture 2" descr="100 kr sedlar | Läromedelspeng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848872" cy="36684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5576" y="5500680"/>
            <a:ext cx="7141507" cy="646331"/>
          </a:xfrm>
          <a:prstGeom prst="rect">
            <a:avLst/>
          </a:prstGeom>
          <a:noFill/>
        </p:spPr>
        <p:txBody>
          <a:bodyPr wrap="none" rtlCol="0">
            <a:spAutoFit/>
          </a:bodyPr>
          <a:lstStyle/>
          <a:p>
            <a:r>
              <a:rPr lang="sv-SE" dirty="0" smtClean="0"/>
              <a:t>Nominellt är sedeln på 100 kronor, köpkraft efter ett år med 5 % inflation</a:t>
            </a:r>
          </a:p>
          <a:p>
            <a:r>
              <a:rPr lang="sv-SE" dirty="0" smtClean="0"/>
              <a:t>är ca 95 kronor, nominellt är sedeln fortfarande 100 kronor</a:t>
            </a:r>
            <a:endParaRPr lang="sv-SE" dirty="0"/>
          </a:p>
        </p:txBody>
      </p:sp>
    </p:spTree>
    <p:extLst>
      <p:ext uri="{BB962C8B-B14F-4D97-AF65-F5344CB8AC3E}">
        <p14:creationId xmlns:p14="http://schemas.microsoft.com/office/powerpoint/2010/main" val="4122626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899592" y="183277"/>
            <a:ext cx="784060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smtClean="0">
                <a:solidFill>
                  <a:schemeClr val="tx2"/>
                </a:solidFill>
                <a:effectLst>
                  <a:outerShdw blurRad="38100" dist="38100" dir="2700000" algn="tl">
                    <a:srgbClr val="C0C0C0"/>
                  </a:outerShdw>
                </a:effectLst>
                <a:latin typeface="Arial" charset="0"/>
              </a:rPr>
              <a:t>Våra modeller för beräkningar</a:t>
            </a:r>
            <a:endParaRPr lang="sv-SE" sz="44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473157" y="1231256"/>
            <a:ext cx="8425557"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buFont typeface="Wingdings" pitchFamily="2" charset="2"/>
              <a:buChar char="l"/>
            </a:pPr>
            <a:r>
              <a:rPr lang="sv-SE" altLang="sv-SE" sz="3200" dirty="0" smtClean="0">
                <a:latin typeface="+mj-lt"/>
              </a:rPr>
              <a:t> Kalkylränta i ett företag är den 	omräkningsfaktor man använder i olika 	investeringskalkyler för att räkna om 	betalningsströmmar i framtiden till ett 	värde nu.</a:t>
            </a:r>
          </a:p>
          <a:p>
            <a:pPr eaLnBrk="1" hangingPunct="1">
              <a:lnSpc>
                <a:spcPct val="90000"/>
              </a:lnSpc>
              <a:spcBef>
                <a:spcPct val="50000"/>
              </a:spcBef>
              <a:buClr>
                <a:schemeClr val="tx2"/>
              </a:buClr>
              <a:buSzPct val="75000"/>
              <a:buFont typeface="Wingdings" pitchFamily="2" charset="2"/>
              <a:buChar char="l"/>
            </a:pPr>
            <a:r>
              <a:rPr lang="sv-SE" altLang="sv-SE" sz="3200" dirty="0" smtClean="0">
                <a:latin typeface="+mj-lt"/>
              </a:rPr>
              <a:t> Synonymer är avkastningskrav från ägare, 	diskonteringsfaktor samt omräkningsfaktor.</a:t>
            </a:r>
          </a:p>
          <a:p>
            <a:pPr eaLnBrk="1" hangingPunct="1">
              <a:lnSpc>
                <a:spcPct val="90000"/>
              </a:lnSpc>
              <a:spcBef>
                <a:spcPct val="50000"/>
              </a:spcBef>
              <a:buClr>
                <a:schemeClr val="tx2"/>
              </a:buClr>
              <a:buSzPct val="75000"/>
              <a:buFont typeface="Wingdings" pitchFamily="2" charset="2"/>
              <a:buChar char="l"/>
            </a:pPr>
            <a:r>
              <a:rPr lang="sv-SE" altLang="sv-SE" sz="3200" dirty="0">
                <a:latin typeface="+mj-lt"/>
              </a:rPr>
              <a:t> </a:t>
            </a:r>
            <a:r>
              <a:rPr lang="sv-SE" altLang="sv-SE" sz="3200" dirty="0" smtClean="0">
                <a:latin typeface="+mj-lt"/>
              </a:rPr>
              <a:t>Förenklat är det</a:t>
            </a:r>
          </a:p>
          <a:p>
            <a:pPr eaLnBrk="1" hangingPunct="1">
              <a:lnSpc>
                <a:spcPct val="90000"/>
              </a:lnSpc>
              <a:spcBef>
                <a:spcPct val="50000"/>
              </a:spcBef>
              <a:buClr>
                <a:schemeClr val="tx2"/>
              </a:buClr>
              <a:buSzPct val="75000"/>
              <a:buFont typeface="Wingdings" pitchFamily="2" charset="2"/>
              <a:buChar char="l"/>
            </a:pPr>
            <a:r>
              <a:rPr lang="sv-SE" altLang="sv-SE" sz="3200" dirty="0">
                <a:latin typeface="+mj-lt"/>
              </a:rPr>
              <a:t> </a:t>
            </a:r>
            <a:r>
              <a:rPr lang="sv-SE" altLang="sv-SE" sz="3200" dirty="0" smtClean="0">
                <a:latin typeface="+mj-lt"/>
              </a:rPr>
              <a:t>Inflation (5 %) + krav på förräntning (1 %) + 	+ riskpremie (6 %) = 12 %</a:t>
            </a:r>
            <a:endParaRPr lang="sv-SE" altLang="sv-SE" dirty="0">
              <a:latin typeface="+mj-lt"/>
            </a:endParaRPr>
          </a:p>
        </p:txBody>
      </p:sp>
    </p:spTree>
    <p:extLst>
      <p:ext uri="{BB962C8B-B14F-4D97-AF65-F5344CB8AC3E}">
        <p14:creationId xmlns:p14="http://schemas.microsoft.com/office/powerpoint/2010/main" val="2253667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chemeClr val="tx2"/>
                </a:solidFill>
              </a:rPr>
              <a:t>Grundbegrepp investeringskalkyler</a:t>
            </a:r>
            <a:endParaRPr lang="sv-SE" dirty="0">
              <a:solidFill>
                <a:schemeClr val="tx2"/>
              </a:solidFill>
            </a:endParaRPr>
          </a:p>
        </p:txBody>
      </p:sp>
      <p:sp>
        <p:nvSpPr>
          <p:cNvPr id="3" name="Platshållare för innehåll 2"/>
          <p:cNvSpPr>
            <a:spLocks noGrp="1"/>
          </p:cNvSpPr>
          <p:nvPr>
            <p:ph sz="half" idx="1"/>
          </p:nvPr>
        </p:nvSpPr>
        <p:spPr>
          <a:xfrm>
            <a:off x="179512" y="1600202"/>
            <a:ext cx="3744416" cy="4637111"/>
          </a:xfrm>
        </p:spPr>
        <p:txBody>
          <a:bodyPr>
            <a:normAutofit lnSpcReduction="10000"/>
          </a:bodyPr>
          <a:lstStyle/>
          <a:p>
            <a:r>
              <a:rPr lang="sv-SE" sz="2000" dirty="0" smtClean="0"/>
              <a:t>G: Grundinvestering</a:t>
            </a:r>
          </a:p>
          <a:p>
            <a:pPr lvl="1"/>
            <a:r>
              <a:rPr lang="sv-SE" sz="1800" dirty="0" smtClean="0"/>
              <a:t>Utbetalning år 0</a:t>
            </a:r>
          </a:p>
          <a:p>
            <a:r>
              <a:rPr lang="sv-SE" sz="2000" dirty="0" smtClean="0"/>
              <a:t>a: Inbetalningsöverskott</a:t>
            </a:r>
          </a:p>
          <a:p>
            <a:pPr lvl="1"/>
            <a:r>
              <a:rPr lang="sv-SE" sz="1800" dirty="0" smtClean="0"/>
              <a:t>Inbetalningar I (ofta pris x volym) minus utbetalningar U (t.ex. löner, el, material) under åren i drift</a:t>
            </a:r>
          </a:p>
          <a:p>
            <a:r>
              <a:rPr lang="sv-SE" sz="2000" dirty="0" smtClean="0"/>
              <a:t>R: Restvärde</a:t>
            </a:r>
          </a:p>
          <a:p>
            <a:pPr lvl="1"/>
            <a:r>
              <a:rPr lang="sv-SE" sz="1800" dirty="0" smtClean="0"/>
              <a:t>Försäljning på begagnad marknad (skrotvärde) </a:t>
            </a:r>
          </a:p>
          <a:p>
            <a:r>
              <a:rPr lang="sv-SE" sz="2000" dirty="0" smtClean="0"/>
              <a:t>n: Ekonomisk livslängd</a:t>
            </a:r>
          </a:p>
          <a:p>
            <a:pPr lvl="1"/>
            <a:r>
              <a:rPr lang="sv-SE" sz="1800" dirty="0" smtClean="0"/>
              <a:t>Ej teknisk livslängd</a:t>
            </a:r>
          </a:p>
          <a:p>
            <a:r>
              <a:rPr lang="sv-SE" sz="2000" dirty="0" smtClean="0"/>
              <a:t>r: Kalkylränta</a:t>
            </a:r>
          </a:p>
          <a:p>
            <a:pPr lvl="1"/>
            <a:r>
              <a:rPr lang="sv-SE" sz="1800" dirty="0" smtClean="0"/>
              <a:t>Krav på förräntning + inflation + riskpremie</a:t>
            </a:r>
          </a:p>
          <a:p>
            <a:endParaRPr lang="sv-SE" sz="2200" dirty="0" smtClean="0"/>
          </a:p>
        </p:txBody>
      </p:sp>
      <p:pic>
        <p:nvPicPr>
          <p:cNvPr id="3074" name="Picture 2"/>
          <p:cNvPicPr>
            <a:picLocks noChangeAspect="1" noChangeArrowheads="1"/>
          </p:cNvPicPr>
          <p:nvPr/>
        </p:nvPicPr>
        <p:blipFill>
          <a:blip r:embed="rId2" cstate="print"/>
          <a:srcRect/>
          <a:stretch>
            <a:fillRect/>
          </a:stretch>
        </p:blipFill>
        <p:spPr bwMode="auto">
          <a:xfrm>
            <a:off x="4067944" y="1844824"/>
            <a:ext cx="4850282" cy="3708464"/>
          </a:xfrm>
          <a:prstGeom prst="rect">
            <a:avLst/>
          </a:prstGeom>
          <a:noFill/>
          <a:ln w="9525">
            <a:noFill/>
            <a:miter lim="800000"/>
            <a:headEnd/>
            <a:tailEnd/>
          </a:ln>
        </p:spPr>
      </p:pic>
      <p:sp>
        <p:nvSpPr>
          <p:cNvPr id="7" name="Rektangel 6"/>
          <p:cNvSpPr/>
          <p:nvPr/>
        </p:nvSpPr>
        <p:spPr bwMode="auto">
          <a:xfrm>
            <a:off x="3774372" y="5822160"/>
            <a:ext cx="4912427" cy="631176"/>
          </a:xfrm>
          <a:prstGeom prst="rect">
            <a:avLst/>
          </a:prstGeom>
          <a:solidFill>
            <a:srgbClr val="F4C28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sv-SE" sz="1600" b="0" i="0" u="none" strike="noStrike" cap="none" normalizeH="0" baseline="0" dirty="0" smtClean="0">
                <a:ln>
                  <a:noFill/>
                </a:ln>
                <a:solidFill>
                  <a:schemeClr val="tx1"/>
                </a:solidFill>
                <a:effectLst/>
                <a:latin typeface="Arial" charset="0"/>
                <a:ea typeface="ＭＳ Ｐゴシック" pitchFamily="124" charset="-128"/>
              </a:rPr>
              <a:t>Alla betalningar anses inträffa vid årsskiftena (31/12)</a:t>
            </a:r>
            <a:endParaRPr lang="sv-SE" sz="1600" dirty="0"/>
          </a:p>
        </p:txBody>
      </p:sp>
    </p:spTree>
    <p:extLst>
      <p:ext uri="{BB962C8B-B14F-4D97-AF65-F5344CB8AC3E}">
        <p14:creationId xmlns:p14="http://schemas.microsoft.com/office/powerpoint/2010/main" val="33951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smtClean="0">
                <a:solidFill>
                  <a:schemeClr val="tx2"/>
                </a:solidFill>
              </a:rPr>
              <a:t>Tidslinjen vid investeringskalkylering</a:t>
            </a:r>
            <a:endParaRPr lang="sv-SE" sz="4000" dirty="0">
              <a:solidFill>
                <a:schemeClr val="tx2"/>
              </a:solidFill>
            </a:endParaRPr>
          </a:p>
        </p:txBody>
      </p:sp>
      <p:sp>
        <p:nvSpPr>
          <p:cNvPr id="4" name="Platshållare för innehåll 3"/>
          <p:cNvSpPr>
            <a:spLocks noGrp="1"/>
          </p:cNvSpPr>
          <p:nvPr>
            <p:ph sz="half" idx="2"/>
          </p:nvPr>
        </p:nvSpPr>
        <p:spPr>
          <a:xfrm>
            <a:off x="179512" y="1340768"/>
            <a:ext cx="8784976" cy="5400600"/>
          </a:xfrm>
        </p:spPr>
        <p:txBody>
          <a:bodyPr>
            <a:normAutofit fontScale="92500" lnSpcReduction="10000"/>
          </a:bodyPr>
          <a:lstStyle/>
          <a:p>
            <a:r>
              <a:rPr lang="sv-SE" dirty="0" smtClean="0"/>
              <a:t>Varje stapel i modellen motsvarar ett års betalningsströmmar, t</a:t>
            </a:r>
            <a:r>
              <a:rPr lang="sv-SE" sz="1400" dirty="0" smtClean="0"/>
              <a:t>0 </a:t>
            </a:r>
            <a:r>
              <a:rPr lang="sv-SE" dirty="0" smtClean="0"/>
              <a:t>är år 2022, t</a:t>
            </a:r>
            <a:r>
              <a:rPr lang="sv-SE" sz="1400" dirty="0" smtClean="0"/>
              <a:t>1</a:t>
            </a:r>
            <a:r>
              <a:rPr lang="sv-SE" dirty="0"/>
              <a:t> </a:t>
            </a:r>
            <a:r>
              <a:rPr lang="sv-SE" dirty="0" smtClean="0"/>
              <a:t>är år 2023 osv.</a:t>
            </a:r>
          </a:p>
          <a:p>
            <a:r>
              <a:rPr lang="sv-SE" dirty="0" smtClean="0"/>
              <a:t>Förloppet inleds med att företaget gör en investering,          stapel G visar de Utbetalningar som görs för att få tillgång</a:t>
            </a:r>
          </a:p>
          <a:p>
            <a:pPr marL="0" indent="0">
              <a:buNone/>
            </a:pPr>
            <a:r>
              <a:rPr lang="sv-SE" dirty="0"/>
              <a:t> </a:t>
            </a:r>
            <a:r>
              <a:rPr lang="sv-SE" dirty="0" smtClean="0"/>
              <a:t>    till investeringen.</a:t>
            </a:r>
          </a:p>
          <a:p>
            <a:r>
              <a:rPr lang="sv-SE" dirty="0" smtClean="0"/>
              <a:t>Staplarna a är de </a:t>
            </a:r>
          </a:p>
          <a:p>
            <a:pPr marL="0" indent="0">
              <a:buNone/>
            </a:pPr>
            <a:r>
              <a:rPr lang="sv-SE" dirty="0"/>
              <a:t> </a:t>
            </a:r>
            <a:r>
              <a:rPr lang="sv-SE" dirty="0" smtClean="0"/>
              <a:t>    Inbetalningsöverskott som </a:t>
            </a:r>
          </a:p>
          <a:p>
            <a:pPr marL="0" indent="0">
              <a:buNone/>
            </a:pPr>
            <a:r>
              <a:rPr lang="sv-SE" dirty="0"/>
              <a:t> </a:t>
            </a:r>
            <a:r>
              <a:rPr lang="sv-SE" dirty="0" smtClean="0"/>
              <a:t>    företaget får med hjälp</a:t>
            </a:r>
          </a:p>
          <a:p>
            <a:pPr marL="0" indent="0">
              <a:buNone/>
            </a:pPr>
            <a:r>
              <a:rPr lang="sv-SE" dirty="0"/>
              <a:t> </a:t>
            </a:r>
            <a:r>
              <a:rPr lang="sv-SE" dirty="0" smtClean="0"/>
              <a:t>    av investeringen.</a:t>
            </a:r>
          </a:p>
          <a:p>
            <a:r>
              <a:rPr lang="sv-SE" dirty="0" smtClean="0"/>
              <a:t> n = 5 år är ekonomisk</a:t>
            </a:r>
          </a:p>
          <a:p>
            <a:pPr marL="0" indent="0">
              <a:buNone/>
            </a:pPr>
            <a:r>
              <a:rPr lang="sv-SE" dirty="0"/>
              <a:t> </a:t>
            </a:r>
            <a:r>
              <a:rPr lang="sv-SE" dirty="0" smtClean="0"/>
              <a:t>     livslängd för just denna </a:t>
            </a:r>
          </a:p>
          <a:p>
            <a:pPr marL="0" indent="0">
              <a:buNone/>
            </a:pPr>
            <a:r>
              <a:rPr lang="sv-SE" dirty="0"/>
              <a:t> </a:t>
            </a:r>
            <a:r>
              <a:rPr lang="sv-SE" dirty="0" smtClean="0"/>
              <a:t>     investering.</a:t>
            </a:r>
          </a:p>
          <a:p>
            <a:endParaRPr lang="sv-SE" dirty="0"/>
          </a:p>
          <a:p>
            <a:endParaRPr lang="sv-SE" dirty="0"/>
          </a:p>
        </p:txBody>
      </p:sp>
      <p:pic>
        <p:nvPicPr>
          <p:cNvPr id="5" name="Picture 2"/>
          <p:cNvPicPr>
            <a:picLocks noChangeAspect="1" noChangeArrowheads="1"/>
          </p:cNvPicPr>
          <p:nvPr/>
        </p:nvPicPr>
        <p:blipFill>
          <a:blip r:embed="rId2" cstate="print"/>
          <a:srcRect/>
          <a:stretch>
            <a:fillRect/>
          </a:stretch>
        </p:blipFill>
        <p:spPr bwMode="auto">
          <a:xfrm>
            <a:off x="4211960" y="3149536"/>
            <a:ext cx="4850282" cy="3708464"/>
          </a:xfrm>
          <a:prstGeom prst="rect">
            <a:avLst/>
          </a:prstGeom>
          <a:noFill/>
          <a:ln w="9525">
            <a:noFill/>
            <a:miter lim="800000"/>
            <a:headEnd/>
            <a:tailEnd/>
          </a:ln>
        </p:spPr>
      </p:pic>
    </p:spTree>
    <p:extLst>
      <p:ext uri="{BB962C8B-B14F-4D97-AF65-F5344CB8AC3E}">
        <p14:creationId xmlns:p14="http://schemas.microsoft.com/office/powerpoint/2010/main" val="318266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67544" y="221479"/>
            <a:ext cx="84000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000" dirty="0" smtClean="0">
                <a:solidFill>
                  <a:schemeClr val="tx2"/>
                </a:solidFill>
                <a:effectLst>
                  <a:outerShdw blurRad="38100" dist="38100" dir="2700000" algn="tl">
                    <a:srgbClr val="C0C0C0"/>
                  </a:outerShdw>
                </a:effectLst>
                <a:latin typeface="Arial" charset="0"/>
              </a:rPr>
              <a:t>Grundbegrepp investeringskalkyler</a:t>
            </a:r>
            <a:endParaRPr lang="sv-SE" sz="40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251520" y="1268760"/>
            <a:ext cx="8641581" cy="413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buFont typeface="Wingdings" pitchFamily="2" charset="2"/>
              <a:buChar char="l"/>
            </a:pPr>
            <a:r>
              <a:rPr lang="sv-SE" altLang="sv-SE" sz="3200" dirty="0" smtClean="0">
                <a:latin typeface="+mj-lt"/>
              </a:rPr>
              <a:t> Bikupa eller egen fundering (ca 3 - 4 minuter)</a:t>
            </a:r>
          </a:p>
          <a:p>
            <a:pPr eaLnBrk="1" hangingPunct="1">
              <a:lnSpc>
                <a:spcPct val="90000"/>
              </a:lnSpc>
              <a:spcBef>
                <a:spcPct val="50000"/>
              </a:spcBef>
              <a:buClr>
                <a:schemeClr val="tx2"/>
              </a:buClr>
              <a:buSzPct val="75000"/>
              <a:buFont typeface="Wingdings" pitchFamily="2" charset="2"/>
              <a:buChar char="l"/>
            </a:pPr>
            <a:endParaRPr lang="sv-SE" altLang="sv-SE" sz="3200" dirty="0">
              <a:latin typeface="+mj-lt"/>
            </a:endParaRPr>
          </a:p>
          <a:p>
            <a:pPr eaLnBrk="1" hangingPunct="1">
              <a:lnSpc>
                <a:spcPct val="90000"/>
              </a:lnSpc>
              <a:spcBef>
                <a:spcPct val="50000"/>
              </a:spcBef>
              <a:buClr>
                <a:schemeClr val="tx2"/>
              </a:buClr>
              <a:buSzPct val="75000"/>
              <a:buFont typeface="Wingdings" pitchFamily="2" charset="2"/>
              <a:buChar char="l"/>
            </a:pPr>
            <a:r>
              <a:rPr lang="sv-SE" altLang="sv-SE" sz="3200" dirty="0" smtClean="0">
                <a:latin typeface="+mj-lt"/>
              </a:rPr>
              <a:t> Tänk Er att Ni vunnit på triss lott 20 000 kronor 	utbetalt per månad i 20 år. Svenska spel 	erbjuder Er att få pengarna direkt med en 	kalkylränta på 2 %,</a:t>
            </a:r>
            <a:r>
              <a:rPr lang="sv-SE" altLang="sv-SE" sz="3200" dirty="0">
                <a:latin typeface="+mj-lt"/>
              </a:rPr>
              <a:t> </a:t>
            </a:r>
            <a:r>
              <a:rPr lang="sv-SE" altLang="sv-SE" sz="3200" dirty="0" smtClean="0">
                <a:latin typeface="+mj-lt"/>
              </a:rPr>
              <a:t>motsvarande inflationen, 	hur mycket pengar blir det i så fall som en 	utbetald engångssumma ?</a:t>
            </a:r>
          </a:p>
        </p:txBody>
      </p:sp>
    </p:spTree>
    <p:extLst>
      <p:ext uri="{BB962C8B-B14F-4D97-AF65-F5344CB8AC3E}">
        <p14:creationId xmlns:p14="http://schemas.microsoft.com/office/powerpoint/2010/main" val="2253667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899592" y="183277"/>
            <a:ext cx="784060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smtClean="0">
                <a:solidFill>
                  <a:schemeClr val="tx2"/>
                </a:solidFill>
                <a:effectLst>
                  <a:outerShdw blurRad="38100" dist="38100" dir="2700000" algn="tl">
                    <a:srgbClr val="C0C0C0"/>
                  </a:outerShdw>
                </a:effectLst>
                <a:latin typeface="Arial" charset="0"/>
              </a:rPr>
              <a:t>Våra modeller för beräkningar</a:t>
            </a:r>
            <a:endParaRPr lang="sv-SE" sz="44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467544" y="1268760"/>
            <a:ext cx="8425557" cy="315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buFont typeface="Wingdings" pitchFamily="2" charset="2"/>
              <a:buChar char="l"/>
            </a:pPr>
            <a:r>
              <a:rPr lang="sv-SE" altLang="sv-SE" dirty="0" smtClean="0">
                <a:latin typeface="+mj-lt"/>
              </a:rPr>
              <a:t> Vi lär oss använda räntetabeller som hjälp för att räkna om framtida betalningsströmmar till ett värde nu.</a:t>
            </a:r>
          </a:p>
          <a:p>
            <a:pPr eaLnBrk="1" hangingPunct="1">
              <a:lnSpc>
                <a:spcPct val="90000"/>
              </a:lnSpc>
              <a:spcBef>
                <a:spcPct val="50000"/>
              </a:spcBef>
              <a:buClr>
                <a:schemeClr val="tx2"/>
              </a:buClr>
              <a:buSzPct val="75000"/>
              <a:buFont typeface="Wingdings" pitchFamily="2" charset="2"/>
              <a:buChar char="l"/>
            </a:pPr>
            <a:endParaRPr lang="sv-SE" altLang="sv-SE" dirty="0">
              <a:latin typeface="+mj-lt"/>
            </a:endParaRPr>
          </a:p>
          <a:p>
            <a:pPr eaLnBrk="1" hangingPunct="1">
              <a:lnSpc>
                <a:spcPct val="90000"/>
              </a:lnSpc>
              <a:spcBef>
                <a:spcPct val="50000"/>
              </a:spcBef>
              <a:buClr>
                <a:schemeClr val="tx2"/>
              </a:buClr>
              <a:buSzPct val="75000"/>
              <a:buFont typeface="Wingdings" pitchFamily="2" charset="2"/>
              <a:buChar char="l"/>
            </a:pPr>
            <a:r>
              <a:rPr lang="sv-SE" altLang="sv-SE" dirty="0" smtClean="0">
                <a:latin typeface="+mj-lt"/>
              </a:rPr>
              <a:t> På följande sidor går vi igenom räntetabeller A, B, C och D.</a:t>
            </a:r>
          </a:p>
          <a:p>
            <a:pPr eaLnBrk="1" hangingPunct="1">
              <a:lnSpc>
                <a:spcPct val="90000"/>
              </a:lnSpc>
              <a:spcBef>
                <a:spcPct val="50000"/>
              </a:spcBef>
              <a:buClr>
                <a:schemeClr val="tx2"/>
              </a:buClr>
              <a:buSzPct val="75000"/>
              <a:buFont typeface="Wingdings" pitchFamily="2" charset="2"/>
              <a:buChar char="l"/>
            </a:pPr>
            <a:endParaRPr lang="sv-SE" altLang="sv-SE" dirty="0">
              <a:latin typeface="+mj-lt"/>
            </a:endParaRPr>
          </a:p>
          <a:p>
            <a:pPr eaLnBrk="1" hangingPunct="1">
              <a:lnSpc>
                <a:spcPct val="90000"/>
              </a:lnSpc>
              <a:spcBef>
                <a:spcPct val="50000"/>
              </a:spcBef>
              <a:buClr>
                <a:schemeClr val="tx2"/>
              </a:buClr>
              <a:buSzPct val="75000"/>
              <a:buFont typeface="Wingdings" pitchFamily="2" charset="2"/>
              <a:buChar char="l"/>
            </a:pPr>
            <a:r>
              <a:rPr lang="sv-SE" altLang="sv-SE" dirty="0" smtClean="0">
                <a:latin typeface="+mj-lt"/>
              </a:rPr>
              <a:t> Senare ska vi använda dessa för att kunna göra olika investeringskalkyler.</a:t>
            </a:r>
            <a:endParaRPr lang="sv-SE" altLang="sv-SE" dirty="0">
              <a:latin typeface="+mj-lt"/>
            </a:endParaRPr>
          </a:p>
        </p:txBody>
      </p:sp>
    </p:spTree>
    <p:extLst>
      <p:ext uri="{BB962C8B-B14F-4D97-AF65-F5344CB8AC3E}">
        <p14:creationId xmlns:p14="http://schemas.microsoft.com/office/powerpoint/2010/main" val="2253667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Tabell A: Slutvärde</a:t>
            </a:r>
            <a:endParaRPr lang="sv-SE" dirty="0"/>
          </a:p>
        </p:txBody>
      </p:sp>
      <p:sp>
        <p:nvSpPr>
          <p:cNvPr id="9" name="Rectangle 7"/>
          <p:cNvSpPr>
            <a:spLocks noChangeArrowheads="1"/>
          </p:cNvSpPr>
          <p:nvPr/>
        </p:nvSpPr>
        <p:spPr bwMode="auto">
          <a:xfrm rot="16200000">
            <a:off x="-1836000" y="2558244"/>
            <a:ext cx="4179912"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20000"/>
              </a:spcBef>
            </a:pPr>
            <a:r>
              <a:rPr lang="sv-SE" sz="1000" dirty="0" smtClean="0"/>
              <a:t>Sid 306. Tabell A sid 470: Slutvärdefaktor</a:t>
            </a:r>
            <a:endParaRPr lang="sv-SE" sz="1000" dirty="0"/>
          </a:p>
        </p:txBody>
      </p:sp>
      <p:pic>
        <p:nvPicPr>
          <p:cNvPr id="4098" name="Picture 2"/>
          <p:cNvPicPr>
            <a:picLocks noChangeAspect="1" noChangeArrowheads="1"/>
          </p:cNvPicPr>
          <p:nvPr/>
        </p:nvPicPr>
        <p:blipFill>
          <a:blip r:embed="rId3" cstate="print"/>
          <a:srcRect/>
          <a:stretch>
            <a:fillRect/>
          </a:stretch>
        </p:blipFill>
        <p:spPr bwMode="auto">
          <a:xfrm rot="5400000">
            <a:off x="2913053" y="-1198904"/>
            <a:ext cx="3835291" cy="8626604"/>
          </a:xfrm>
          <a:prstGeom prst="rect">
            <a:avLst/>
          </a:prstGeom>
          <a:noFill/>
          <a:ln w="9525">
            <a:noFill/>
            <a:miter lim="800000"/>
            <a:headEnd/>
            <a:tailEnd/>
          </a:ln>
        </p:spPr>
      </p:pic>
      <p:sp>
        <p:nvSpPr>
          <p:cNvPr id="11" name="Rektangel 10"/>
          <p:cNvSpPr/>
          <p:nvPr/>
        </p:nvSpPr>
        <p:spPr bwMode="auto">
          <a:xfrm>
            <a:off x="783271" y="5229200"/>
            <a:ext cx="8042740" cy="1368152"/>
          </a:xfrm>
          <a:prstGeom prst="rect">
            <a:avLst/>
          </a:prstGeom>
          <a:solidFill>
            <a:srgbClr val="F4C28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sv-SE" sz="1600" b="0" i="0" u="none" strike="noStrike" cap="none" normalizeH="0" baseline="0" dirty="0" smtClean="0">
                <a:ln>
                  <a:noFill/>
                </a:ln>
                <a:solidFill>
                  <a:schemeClr val="tx1"/>
                </a:solidFill>
                <a:effectLst/>
                <a:latin typeface="Arial" charset="0"/>
                <a:ea typeface="ＭＳ Ｐゴシック" pitchFamily="124" charset="-128"/>
              </a:rPr>
              <a:t>Slutvärdet av 250 kr efter 12 år </a:t>
            </a:r>
            <a:r>
              <a:rPr lang="sv-SE" sz="1600" dirty="0" smtClean="0"/>
              <a:t>när räntan är </a:t>
            </a:r>
            <a:r>
              <a:rPr kumimoji="0" lang="sv-SE" sz="1600" b="0" i="0" u="none" strike="noStrike" cap="none" normalizeH="0" baseline="0" dirty="0" smtClean="0">
                <a:ln>
                  <a:noFill/>
                </a:ln>
                <a:solidFill>
                  <a:schemeClr val="tx1"/>
                </a:solidFill>
                <a:effectLst/>
                <a:latin typeface="Arial" charset="0"/>
                <a:ea typeface="ＭＳ Ｐゴシック" pitchFamily="124" charset="-128"/>
              </a:rPr>
              <a:t>15%</a:t>
            </a:r>
            <a:r>
              <a:rPr kumimoji="0" lang="sv-SE" sz="1600" b="0" i="0" u="none" strike="noStrike" cap="none" normalizeH="0" dirty="0" smtClean="0">
                <a:ln>
                  <a:noFill/>
                </a:ln>
                <a:solidFill>
                  <a:schemeClr val="tx1"/>
                </a:solidFill>
                <a:effectLst/>
                <a:latin typeface="Arial" charset="0"/>
                <a:ea typeface="ＭＳ Ｐゴシック" pitchFamily="124" charset="-128"/>
              </a:rPr>
              <a:t> blir 250 x 5,3503 = </a:t>
            </a:r>
            <a:r>
              <a:rPr kumimoji="0" lang="sv-SE" sz="1600" b="0" i="1" u="none" strike="noStrike" cap="none" normalizeH="0" dirty="0" smtClean="0">
                <a:ln>
                  <a:noFill/>
                </a:ln>
                <a:solidFill>
                  <a:schemeClr val="tx1"/>
                </a:solidFill>
                <a:effectLst/>
                <a:latin typeface="Arial" charset="0"/>
                <a:ea typeface="ＭＳ Ｐゴシック" pitchFamily="124" charset="-128"/>
              </a:rPr>
              <a:t>1 338 kr</a:t>
            </a:r>
          </a:p>
          <a:p>
            <a:pPr marL="0" marR="0" indent="0" defTabSz="914400" rtl="0" eaLnBrk="0" fontAlgn="base" latinLnBrk="0" hangingPunct="0">
              <a:lnSpc>
                <a:spcPct val="100000"/>
              </a:lnSpc>
              <a:spcBef>
                <a:spcPct val="0"/>
              </a:spcBef>
              <a:spcAft>
                <a:spcPct val="0"/>
              </a:spcAft>
              <a:buClrTx/>
              <a:buSzTx/>
              <a:buFontTx/>
              <a:buNone/>
              <a:tabLst/>
            </a:pPr>
            <a:endParaRPr lang="sv-SE" sz="1600" dirty="0"/>
          </a:p>
          <a:p>
            <a:pPr marL="0" marR="0" indent="0" defTabSz="914400" rtl="0" eaLnBrk="0" fontAlgn="base" latinLnBrk="0" hangingPunct="0">
              <a:lnSpc>
                <a:spcPct val="100000"/>
              </a:lnSpc>
              <a:spcBef>
                <a:spcPct val="0"/>
              </a:spcBef>
              <a:spcAft>
                <a:spcPct val="0"/>
              </a:spcAft>
              <a:buClrTx/>
              <a:buSzTx/>
              <a:buFontTx/>
              <a:buNone/>
              <a:tabLst/>
            </a:pPr>
            <a:r>
              <a:rPr kumimoji="0" lang="sv-SE" sz="1600" b="0" i="0" u="none" strike="noStrike" cap="none" normalizeH="0" dirty="0" smtClean="0">
                <a:ln>
                  <a:noFill/>
                </a:ln>
                <a:solidFill>
                  <a:schemeClr val="tx1"/>
                </a:solidFill>
                <a:effectLst/>
                <a:latin typeface="Arial" charset="0"/>
                <a:ea typeface="ＭＳ Ｐゴシック" pitchFamily="124" charset="-128"/>
              </a:rPr>
              <a:t>Med formel: 250 (1 + 0,15)</a:t>
            </a:r>
            <a:r>
              <a:rPr kumimoji="0" lang="sv-SE" sz="1600" b="0" i="0" u="none" strike="noStrike" cap="none" normalizeH="0" baseline="30000" dirty="0" smtClean="0">
                <a:ln>
                  <a:noFill/>
                </a:ln>
                <a:solidFill>
                  <a:schemeClr val="tx1"/>
                </a:solidFill>
                <a:effectLst/>
                <a:latin typeface="Arial" charset="0"/>
                <a:ea typeface="ＭＳ Ｐゴシック" pitchFamily="124" charset="-128"/>
              </a:rPr>
              <a:t>12</a:t>
            </a:r>
            <a:r>
              <a:rPr kumimoji="0" lang="sv-SE" sz="1600" b="0" i="0" u="none" strike="noStrike" cap="none" normalizeH="0" dirty="0" smtClean="0">
                <a:ln>
                  <a:noFill/>
                </a:ln>
                <a:solidFill>
                  <a:schemeClr val="tx1"/>
                </a:solidFill>
                <a:effectLst/>
                <a:latin typeface="Arial" charset="0"/>
                <a:ea typeface="ＭＳ Ｐゴシック" pitchFamily="124" charset="-128"/>
              </a:rPr>
              <a:t> = 250 x 1,15</a:t>
            </a:r>
            <a:r>
              <a:rPr kumimoji="0" lang="sv-SE" sz="1600" b="0" i="0" u="none" strike="noStrike" cap="none" normalizeH="0" baseline="30000" dirty="0" smtClean="0">
                <a:ln>
                  <a:noFill/>
                </a:ln>
                <a:solidFill>
                  <a:schemeClr val="tx1"/>
                </a:solidFill>
                <a:effectLst/>
                <a:latin typeface="Arial" charset="0"/>
                <a:ea typeface="ＭＳ Ｐゴシック" pitchFamily="124" charset="-128"/>
              </a:rPr>
              <a:t>12</a:t>
            </a:r>
            <a:r>
              <a:rPr kumimoji="0" lang="sv-SE" sz="1600" b="0" i="0" u="none" strike="noStrike" cap="none" normalizeH="0" dirty="0" smtClean="0">
                <a:ln>
                  <a:noFill/>
                </a:ln>
                <a:solidFill>
                  <a:schemeClr val="tx1"/>
                </a:solidFill>
                <a:effectLst/>
                <a:latin typeface="Arial" charset="0"/>
                <a:ea typeface="ＭＳ Ｐゴシック" pitchFamily="124" charset="-128"/>
              </a:rPr>
              <a:t> = 250 x 5,350 = </a:t>
            </a:r>
            <a:r>
              <a:rPr kumimoji="0" lang="sv-SE" sz="1600" b="0" i="1" u="none" strike="noStrike" cap="none" normalizeH="0" dirty="0" smtClean="0">
                <a:ln>
                  <a:noFill/>
                </a:ln>
                <a:solidFill>
                  <a:schemeClr val="tx1"/>
                </a:solidFill>
                <a:effectLst/>
                <a:latin typeface="Arial" charset="0"/>
                <a:ea typeface="ＭＳ Ｐゴシック" pitchFamily="124" charset="-128"/>
              </a:rPr>
              <a:t>1 338 kr</a:t>
            </a:r>
          </a:p>
          <a:p>
            <a:pPr marL="0" marR="0" indent="0" defTabSz="914400" rtl="0" eaLnBrk="0" fontAlgn="base" latinLnBrk="0" hangingPunct="0">
              <a:lnSpc>
                <a:spcPct val="100000"/>
              </a:lnSpc>
              <a:spcBef>
                <a:spcPct val="0"/>
              </a:spcBef>
              <a:spcAft>
                <a:spcPct val="0"/>
              </a:spcAft>
              <a:buClrTx/>
              <a:buSzTx/>
              <a:buFontTx/>
              <a:buNone/>
              <a:tabLst/>
            </a:pPr>
            <a:endParaRPr lang="sv-SE" sz="1600" dirty="0"/>
          </a:p>
          <a:p>
            <a:pPr marL="0" marR="0" indent="0" defTabSz="914400" rtl="0" eaLnBrk="0" fontAlgn="base" latinLnBrk="0" hangingPunct="0">
              <a:lnSpc>
                <a:spcPct val="100000"/>
              </a:lnSpc>
              <a:spcBef>
                <a:spcPct val="0"/>
              </a:spcBef>
              <a:spcAft>
                <a:spcPct val="0"/>
              </a:spcAft>
              <a:buClrTx/>
              <a:buSzTx/>
              <a:buFontTx/>
              <a:buNone/>
              <a:tabLst/>
            </a:pPr>
            <a:r>
              <a:rPr kumimoji="0" lang="sv-SE" sz="1600" b="0" i="0" u="none" strike="noStrike" cap="none" normalizeH="0" dirty="0" smtClean="0">
                <a:ln>
                  <a:noFill/>
                </a:ln>
                <a:solidFill>
                  <a:schemeClr val="tx1"/>
                </a:solidFill>
                <a:effectLst/>
                <a:latin typeface="Arial" charset="0"/>
                <a:ea typeface="ＭＳ Ｐゴシック" pitchFamily="124" charset="-128"/>
              </a:rPr>
              <a:t>Beräkning med denna formel benämns också </a:t>
            </a:r>
            <a:r>
              <a:rPr kumimoji="0" lang="sv-SE" sz="1600" b="0" i="1" u="none" strike="noStrike" cap="none" normalizeH="0" dirty="0" smtClean="0">
                <a:ln>
                  <a:noFill/>
                </a:ln>
                <a:solidFill>
                  <a:schemeClr val="tx1"/>
                </a:solidFill>
                <a:effectLst/>
                <a:latin typeface="Arial" charset="0"/>
                <a:ea typeface="ＭＳ Ｐゴシック" pitchFamily="124" charset="-128"/>
              </a:rPr>
              <a:t>ränta på ränta beräkning.</a:t>
            </a:r>
          </a:p>
        </p:txBody>
      </p:sp>
      <p:sp>
        <p:nvSpPr>
          <p:cNvPr id="3" name="Rektangel 2"/>
          <p:cNvSpPr/>
          <p:nvPr/>
        </p:nvSpPr>
        <p:spPr bwMode="auto">
          <a:xfrm>
            <a:off x="517396" y="3356992"/>
            <a:ext cx="5383983" cy="288032"/>
          </a:xfrm>
          <a:prstGeom prst="rect">
            <a:avLst/>
          </a:prstGeom>
          <a:solidFill>
            <a:schemeClr val="accent1">
              <a:alpha val="20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2" name="Rektangel 11"/>
          <p:cNvSpPr/>
          <p:nvPr/>
        </p:nvSpPr>
        <p:spPr bwMode="auto">
          <a:xfrm>
            <a:off x="5436096" y="1196752"/>
            <a:ext cx="465282" cy="2448272"/>
          </a:xfrm>
          <a:prstGeom prst="rect">
            <a:avLst/>
          </a:prstGeom>
          <a:solidFill>
            <a:schemeClr val="accent1">
              <a:alpha val="20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4" name="Ellips 3"/>
          <p:cNvSpPr/>
          <p:nvPr/>
        </p:nvSpPr>
        <p:spPr bwMode="auto">
          <a:xfrm>
            <a:off x="5369627" y="3320988"/>
            <a:ext cx="598220" cy="360040"/>
          </a:xfrm>
          <a:prstGeom prst="ellipse">
            <a:avLst/>
          </a:prstGeom>
          <a:noFill/>
          <a:ln w="19050"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288159" y="210264"/>
            <a:ext cx="409575" cy="923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13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902988" y="-1165631"/>
            <a:ext cx="3747863" cy="847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p:txBody>
          <a:bodyPr/>
          <a:lstStyle/>
          <a:p>
            <a:r>
              <a:rPr lang="sv-SE" dirty="0" smtClean="0"/>
              <a:t>Tabell B: Nuvärde</a:t>
            </a:r>
            <a:endParaRPr lang="sv-SE" dirty="0"/>
          </a:p>
        </p:txBody>
      </p:sp>
      <p:sp>
        <p:nvSpPr>
          <p:cNvPr id="9" name="Rectangle 7"/>
          <p:cNvSpPr>
            <a:spLocks noChangeArrowheads="1"/>
          </p:cNvSpPr>
          <p:nvPr/>
        </p:nvSpPr>
        <p:spPr bwMode="auto">
          <a:xfrm rot="16200000">
            <a:off x="-1836000" y="2558244"/>
            <a:ext cx="4179912"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20000"/>
              </a:spcBef>
            </a:pPr>
            <a:r>
              <a:rPr lang="sv-SE" sz="1000" dirty="0" smtClean="0"/>
              <a:t>Sid 307. Tabell B sid 471: Nuvärdefaktor</a:t>
            </a:r>
            <a:endParaRPr lang="sv-SE" sz="1000" dirty="0"/>
          </a:p>
        </p:txBody>
      </p:sp>
      <p:sp>
        <p:nvSpPr>
          <p:cNvPr id="11" name="Rektangel 10"/>
          <p:cNvSpPr/>
          <p:nvPr/>
        </p:nvSpPr>
        <p:spPr bwMode="auto">
          <a:xfrm>
            <a:off x="755549" y="5110906"/>
            <a:ext cx="8042740" cy="1630462"/>
          </a:xfrm>
          <a:prstGeom prst="rect">
            <a:avLst/>
          </a:prstGeom>
          <a:solidFill>
            <a:srgbClr val="F4C28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sv-SE" sz="1600" dirty="0" smtClean="0"/>
              <a:t>Nu</a:t>
            </a:r>
            <a:r>
              <a:rPr kumimoji="0" lang="sv-SE" sz="1600" b="0" i="0" u="none" strike="noStrike" cap="none" normalizeH="0" baseline="0" dirty="0" smtClean="0">
                <a:ln>
                  <a:noFill/>
                </a:ln>
                <a:solidFill>
                  <a:schemeClr val="tx1"/>
                </a:solidFill>
                <a:effectLst/>
                <a:latin typeface="Arial" charset="0"/>
                <a:ea typeface="ＭＳ Ｐゴシック" pitchFamily="124" charset="-128"/>
              </a:rPr>
              <a:t>värdet av 650 kr som sker om 6 år när räntan är 15%</a:t>
            </a:r>
            <a:r>
              <a:rPr kumimoji="0" lang="sv-SE" sz="1600" b="0" i="0" u="none" strike="noStrike" cap="none" normalizeH="0" dirty="0" smtClean="0">
                <a:ln>
                  <a:noFill/>
                </a:ln>
                <a:solidFill>
                  <a:schemeClr val="tx1"/>
                </a:solidFill>
                <a:effectLst/>
                <a:latin typeface="Arial" charset="0"/>
                <a:ea typeface="ＭＳ Ｐゴシック" pitchFamily="124" charset="-128"/>
              </a:rPr>
              <a:t> blir 650 x </a:t>
            </a:r>
            <a:r>
              <a:rPr lang="sv-SE" sz="1600" dirty="0" smtClean="0"/>
              <a:t>0,4323</a:t>
            </a:r>
            <a:r>
              <a:rPr kumimoji="0" lang="sv-SE" sz="1600" b="0" i="0" u="none" strike="noStrike" cap="none" normalizeH="0" dirty="0" smtClean="0">
                <a:ln>
                  <a:noFill/>
                </a:ln>
                <a:solidFill>
                  <a:schemeClr val="tx1"/>
                </a:solidFill>
                <a:effectLst/>
                <a:latin typeface="Arial" charset="0"/>
                <a:ea typeface="ＭＳ Ｐゴシック" pitchFamily="124" charset="-128"/>
              </a:rPr>
              <a:t> = </a:t>
            </a:r>
            <a:r>
              <a:rPr lang="sv-SE" sz="1600" i="1" dirty="0" smtClean="0"/>
              <a:t>281 kr</a:t>
            </a:r>
            <a:endParaRPr kumimoji="0" lang="sv-SE" sz="1600" b="0" i="1" u="none" strike="noStrike" cap="none" normalizeH="0" dirty="0" smtClean="0">
              <a:ln>
                <a:noFill/>
              </a:ln>
              <a:solidFill>
                <a:schemeClr val="tx1"/>
              </a:solidFill>
              <a:effectLst/>
            </a:endParaRPr>
          </a:p>
          <a:p>
            <a:pPr marL="0" marR="0" indent="0" defTabSz="914400" rtl="0" eaLnBrk="0" fontAlgn="base" latinLnBrk="0" hangingPunct="0">
              <a:lnSpc>
                <a:spcPct val="100000"/>
              </a:lnSpc>
              <a:spcBef>
                <a:spcPct val="0"/>
              </a:spcBef>
              <a:spcAft>
                <a:spcPct val="0"/>
              </a:spcAft>
              <a:buClrTx/>
              <a:buSzTx/>
              <a:buFontTx/>
              <a:buNone/>
              <a:tabLst/>
            </a:pPr>
            <a:endParaRPr lang="sv-SE" sz="1600" dirty="0"/>
          </a:p>
          <a:p>
            <a:pPr marL="0" marR="0" indent="0" defTabSz="914400" rtl="0" eaLnBrk="0" fontAlgn="base" latinLnBrk="0" hangingPunct="0">
              <a:lnSpc>
                <a:spcPct val="100000"/>
              </a:lnSpc>
              <a:spcBef>
                <a:spcPct val="0"/>
              </a:spcBef>
              <a:spcAft>
                <a:spcPct val="0"/>
              </a:spcAft>
              <a:buClrTx/>
              <a:buSzTx/>
              <a:buFontTx/>
              <a:buNone/>
              <a:tabLst/>
            </a:pPr>
            <a:r>
              <a:rPr kumimoji="0" lang="sv-SE" sz="1600" b="0" i="0" u="none" strike="noStrike" cap="none" normalizeH="0" dirty="0" smtClean="0">
                <a:ln>
                  <a:noFill/>
                </a:ln>
                <a:solidFill>
                  <a:schemeClr val="tx1"/>
                </a:solidFill>
                <a:effectLst/>
                <a:latin typeface="Arial" charset="0"/>
                <a:ea typeface="ＭＳ Ｐゴシック" pitchFamily="124" charset="-128"/>
              </a:rPr>
              <a:t>Med formel: 650 (1 + 0,15)</a:t>
            </a:r>
            <a:r>
              <a:rPr lang="sv-SE" sz="1600" baseline="30000" dirty="0" smtClean="0"/>
              <a:t>-6</a:t>
            </a:r>
            <a:r>
              <a:rPr kumimoji="0" lang="sv-SE" sz="1600" b="0" i="0" u="none" strike="noStrike" cap="none" normalizeH="0" dirty="0" smtClean="0">
                <a:ln>
                  <a:noFill/>
                </a:ln>
                <a:solidFill>
                  <a:schemeClr val="tx1"/>
                </a:solidFill>
                <a:effectLst/>
                <a:latin typeface="Arial" charset="0"/>
                <a:ea typeface="ＭＳ Ｐゴシック" pitchFamily="124" charset="-128"/>
              </a:rPr>
              <a:t> = 650 x 1,15</a:t>
            </a:r>
            <a:r>
              <a:rPr lang="sv-SE" sz="1600" baseline="30000" dirty="0" smtClean="0"/>
              <a:t>-6</a:t>
            </a:r>
            <a:r>
              <a:rPr kumimoji="0" lang="sv-SE" sz="1600" b="0" i="0" u="none" strike="noStrike" cap="none" normalizeH="0" dirty="0" smtClean="0">
                <a:ln>
                  <a:noFill/>
                </a:ln>
                <a:solidFill>
                  <a:schemeClr val="tx1"/>
                </a:solidFill>
                <a:effectLst/>
                <a:latin typeface="Arial" charset="0"/>
                <a:ea typeface="ＭＳ Ｐゴシック" pitchFamily="124" charset="-128"/>
              </a:rPr>
              <a:t> = 650 x 0,4323 = </a:t>
            </a:r>
            <a:r>
              <a:rPr kumimoji="0" lang="sv-SE" sz="1600" b="0" i="1" u="none" strike="noStrike" cap="none" normalizeH="0" dirty="0" smtClean="0">
                <a:ln>
                  <a:noFill/>
                </a:ln>
                <a:solidFill>
                  <a:schemeClr val="tx1"/>
                </a:solidFill>
                <a:effectLst/>
                <a:latin typeface="Arial" charset="0"/>
                <a:ea typeface="ＭＳ Ｐゴシック" pitchFamily="124" charset="-128"/>
              </a:rPr>
              <a:t>281 kr</a:t>
            </a:r>
          </a:p>
          <a:p>
            <a:pPr marL="0" marR="0" indent="0" defTabSz="914400" rtl="0" eaLnBrk="0" fontAlgn="base" latinLnBrk="0" hangingPunct="0">
              <a:lnSpc>
                <a:spcPct val="100000"/>
              </a:lnSpc>
              <a:spcBef>
                <a:spcPct val="0"/>
              </a:spcBef>
              <a:spcAft>
                <a:spcPct val="0"/>
              </a:spcAft>
              <a:buClrTx/>
              <a:buSzTx/>
              <a:buFontTx/>
              <a:buNone/>
              <a:tabLst/>
            </a:pPr>
            <a:endParaRPr lang="sv-SE" sz="1600" dirty="0"/>
          </a:p>
          <a:p>
            <a:pPr marL="0" marR="0" indent="0" defTabSz="914400" rtl="0" eaLnBrk="0" fontAlgn="base" latinLnBrk="0" hangingPunct="0">
              <a:lnSpc>
                <a:spcPct val="100000"/>
              </a:lnSpc>
              <a:spcBef>
                <a:spcPct val="0"/>
              </a:spcBef>
              <a:spcAft>
                <a:spcPct val="0"/>
              </a:spcAft>
              <a:buClrTx/>
              <a:buSzTx/>
              <a:buFontTx/>
              <a:buNone/>
              <a:tabLst/>
            </a:pPr>
            <a:r>
              <a:rPr kumimoji="0" lang="sv-SE" sz="1600" b="0" i="0" u="none" strike="noStrike" cap="none" normalizeH="0" dirty="0" smtClean="0">
                <a:ln>
                  <a:noFill/>
                </a:ln>
                <a:solidFill>
                  <a:schemeClr val="tx1"/>
                </a:solidFill>
                <a:effectLst/>
                <a:latin typeface="Arial" charset="0"/>
                <a:ea typeface="ＭＳ Ｐゴシック" pitchFamily="124" charset="-128"/>
              </a:rPr>
              <a:t>Beräkning med denna formel benämns också </a:t>
            </a:r>
            <a:r>
              <a:rPr kumimoji="0" lang="sv-SE" sz="1600" b="0" i="1" u="none" strike="noStrike" cap="none" normalizeH="0" dirty="0" smtClean="0">
                <a:ln>
                  <a:noFill/>
                </a:ln>
                <a:solidFill>
                  <a:schemeClr val="tx1"/>
                </a:solidFill>
                <a:effectLst/>
                <a:latin typeface="Arial" charset="0"/>
                <a:ea typeface="ＭＳ Ｐゴシック" pitchFamily="124" charset="-128"/>
              </a:rPr>
              <a:t>diskontering till nuvärde</a:t>
            </a:r>
            <a:r>
              <a:rPr kumimoji="0" lang="sv-SE" sz="1600" b="0" i="0" u="none" strike="noStrike" cap="none" normalizeH="0" dirty="0" smtClean="0">
                <a:ln>
                  <a:noFill/>
                </a:ln>
                <a:solidFill>
                  <a:schemeClr val="tx1"/>
                </a:solidFill>
                <a:effectLst/>
                <a:latin typeface="Arial" charset="0"/>
                <a:ea typeface="ＭＳ Ｐゴシック" pitchFamily="124" charset="-128"/>
              </a:rPr>
              <a:t>. Värdet kallas ibland </a:t>
            </a:r>
            <a:r>
              <a:rPr kumimoji="0" lang="sv-SE" sz="1600" b="0" i="1" u="none" strike="noStrike" cap="none" normalizeH="0" dirty="0" smtClean="0">
                <a:ln>
                  <a:noFill/>
                </a:ln>
                <a:solidFill>
                  <a:schemeClr val="tx1"/>
                </a:solidFill>
                <a:effectLst/>
                <a:latin typeface="Arial" charset="0"/>
                <a:ea typeface="ＭＳ Ｐゴシック" pitchFamily="124" charset="-128"/>
              </a:rPr>
              <a:t>kapitalvärde.</a:t>
            </a:r>
          </a:p>
        </p:txBody>
      </p:sp>
      <p:sp>
        <p:nvSpPr>
          <p:cNvPr id="3" name="Rektangel 2"/>
          <p:cNvSpPr/>
          <p:nvPr/>
        </p:nvSpPr>
        <p:spPr bwMode="auto">
          <a:xfrm>
            <a:off x="517396" y="2232000"/>
            <a:ext cx="5332970" cy="288032"/>
          </a:xfrm>
          <a:prstGeom prst="rect">
            <a:avLst/>
          </a:prstGeom>
          <a:solidFill>
            <a:schemeClr val="accent1">
              <a:alpha val="20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2" name="Rektangel 11"/>
          <p:cNvSpPr/>
          <p:nvPr/>
        </p:nvSpPr>
        <p:spPr bwMode="auto">
          <a:xfrm>
            <a:off x="5385083" y="1209524"/>
            <a:ext cx="465282" cy="1355380"/>
          </a:xfrm>
          <a:prstGeom prst="rect">
            <a:avLst/>
          </a:prstGeom>
          <a:solidFill>
            <a:schemeClr val="accent1">
              <a:alpha val="20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4" name="Ellips 3"/>
          <p:cNvSpPr/>
          <p:nvPr/>
        </p:nvSpPr>
        <p:spPr bwMode="auto">
          <a:xfrm>
            <a:off x="5261605" y="2195612"/>
            <a:ext cx="598220" cy="360040"/>
          </a:xfrm>
          <a:prstGeom prst="ellipse">
            <a:avLst/>
          </a:prstGeom>
          <a:noFill/>
          <a:ln w="19050"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148216" y="95335"/>
            <a:ext cx="733425" cy="967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35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475656" y="24925"/>
            <a:ext cx="43300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smtClean="0">
                <a:solidFill>
                  <a:schemeClr val="tx2"/>
                </a:solidFill>
                <a:effectLst>
                  <a:outerShdw blurRad="38100" dist="38100" dir="2700000" algn="tl">
                    <a:srgbClr val="C0C0C0"/>
                  </a:outerShdw>
                </a:effectLst>
                <a:latin typeface="Arial" charset="0"/>
              </a:rPr>
              <a:t>Dagens agenda </a:t>
            </a:r>
            <a:endParaRPr lang="sv-SE" sz="44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185401" y="814618"/>
            <a:ext cx="8928992" cy="570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buFont typeface="Wingdings" pitchFamily="2" charset="2"/>
              <a:buChar char="l"/>
            </a:pPr>
            <a:r>
              <a:rPr lang="sv-SE" altLang="sv-SE" sz="3200" dirty="0" smtClean="0">
                <a:latin typeface="+mj-lt"/>
              </a:rPr>
              <a:t> </a:t>
            </a:r>
            <a:r>
              <a:rPr lang="sv-SE" altLang="sv-SE" sz="2800" dirty="0" smtClean="0">
                <a:latin typeface="+mj-lt"/>
              </a:rPr>
              <a:t>Beskriva vad en investering kan vara och vilka parametrar 	investeringskalkylering i ett kommersiellt företag 	handlar om.</a:t>
            </a:r>
          </a:p>
          <a:p>
            <a:pPr eaLnBrk="1" hangingPunct="1">
              <a:lnSpc>
                <a:spcPct val="90000"/>
              </a:lnSpc>
              <a:spcBef>
                <a:spcPct val="50000"/>
              </a:spcBef>
              <a:buClr>
                <a:schemeClr val="tx2"/>
              </a:buClr>
              <a:buSzPct val="75000"/>
              <a:buFont typeface="Wingdings" pitchFamily="2" charset="2"/>
              <a:buChar char="l"/>
            </a:pPr>
            <a:r>
              <a:rPr lang="sv-SE" altLang="sv-SE" sz="2800" dirty="0" smtClean="0">
                <a:latin typeface="+mj-lt"/>
              </a:rPr>
              <a:t> Beskriva förutsättningar för beräkningsmodeller inom 	investeringskalkylering för att bedöma lönsamhet.</a:t>
            </a:r>
          </a:p>
          <a:p>
            <a:pPr eaLnBrk="1" hangingPunct="1">
              <a:lnSpc>
                <a:spcPct val="90000"/>
              </a:lnSpc>
              <a:spcBef>
                <a:spcPct val="50000"/>
              </a:spcBef>
              <a:buClr>
                <a:schemeClr val="tx2"/>
              </a:buClr>
              <a:buSzPct val="75000"/>
              <a:buFont typeface="Wingdings" pitchFamily="2" charset="2"/>
              <a:buChar char="l"/>
            </a:pPr>
            <a:r>
              <a:rPr lang="sv-SE" altLang="sv-SE" sz="2800" dirty="0" smtClean="0">
                <a:latin typeface="+mj-lt"/>
              </a:rPr>
              <a:t> Beskriva en ideal process för investeringskalkylering.</a:t>
            </a:r>
          </a:p>
          <a:p>
            <a:pPr eaLnBrk="1" hangingPunct="1">
              <a:lnSpc>
                <a:spcPct val="90000"/>
              </a:lnSpc>
              <a:spcBef>
                <a:spcPct val="50000"/>
              </a:spcBef>
              <a:buClr>
                <a:schemeClr val="tx2"/>
              </a:buClr>
              <a:buSzPct val="75000"/>
              <a:buFont typeface="Wingdings" pitchFamily="2" charset="2"/>
              <a:buChar char="l"/>
            </a:pPr>
            <a:r>
              <a:rPr lang="sv-SE" altLang="sv-SE" sz="2800" dirty="0" smtClean="0">
                <a:latin typeface="+mj-lt"/>
              </a:rPr>
              <a:t> Förstå räntetabellerna A-D.</a:t>
            </a:r>
          </a:p>
          <a:p>
            <a:pPr eaLnBrk="1" hangingPunct="1">
              <a:lnSpc>
                <a:spcPct val="90000"/>
              </a:lnSpc>
              <a:spcBef>
                <a:spcPct val="50000"/>
              </a:spcBef>
              <a:buClr>
                <a:schemeClr val="tx2"/>
              </a:buClr>
              <a:buSzPct val="75000"/>
              <a:buFont typeface="Wingdings" pitchFamily="2" charset="2"/>
              <a:buChar char="l"/>
            </a:pPr>
            <a:r>
              <a:rPr lang="sv-SE" altLang="sv-SE" sz="2800" dirty="0" smtClean="0">
                <a:latin typeface="+mn-lt"/>
              </a:rPr>
              <a:t> Se på någon eller några inledande beräkningsuppgifter.</a:t>
            </a:r>
          </a:p>
          <a:p>
            <a:pPr eaLnBrk="1" hangingPunct="1">
              <a:lnSpc>
                <a:spcPct val="90000"/>
              </a:lnSpc>
              <a:spcBef>
                <a:spcPct val="50000"/>
              </a:spcBef>
              <a:buClr>
                <a:schemeClr val="tx2"/>
              </a:buClr>
              <a:buSzPct val="75000"/>
              <a:buFont typeface="Wingdings" pitchFamily="2" charset="2"/>
              <a:buChar char="l"/>
            </a:pPr>
            <a:r>
              <a:rPr lang="sv-SE" altLang="sv-SE" sz="2800" dirty="0" smtClean="0">
                <a:latin typeface="+mn-lt"/>
              </a:rPr>
              <a:t> Vi fortsätter med bildspelet och övningsuppgifter vid 	kommande lektioner.</a:t>
            </a:r>
            <a:endParaRPr lang="sv-SE" altLang="sv-SE" sz="2800" dirty="0">
              <a:latin typeface="+mn-lt"/>
            </a:endParaRPr>
          </a:p>
          <a:p>
            <a:pPr eaLnBrk="1" hangingPunct="1">
              <a:lnSpc>
                <a:spcPct val="90000"/>
              </a:lnSpc>
              <a:spcBef>
                <a:spcPct val="50000"/>
              </a:spcBef>
              <a:buClr>
                <a:schemeClr val="tx2"/>
              </a:buClr>
              <a:buSzPct val="75000"/>
              <a:buFont typeface="Wingdings" pitchFamily="2" charset="2"/>
              <a:buChar char="l"/>
            </a:pPr>
            <a:r>
              <a:rPr lang="sv-SE" altLang="sv-SE" sz="2800" dirty="0" smtClean="0">
                <a:latin typeface="+mn-lt"/>
              </a:rPr>
              <a:t> Frågor så långt ?</a:t>
            </a:r>
            <a:endParaRPr lang="sv-SE" altLang="sv-SE" sz="2800" dirty="0">
              <a:latin typeface="+mn-lt"/>
            </a:endParaRPr>
          </a:p>
        </p:txBody>
      </p:sp>
    </p:spTree>
    <p:extLst>
      <p:ext uri="{BB962C8B-B14F-4D97-AF65-F5344CB8AC3E}">
        <p14:creationId xmlns:p14="http://schemas.microsoft.com/office/powerpoint/2010/main" val="1735838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918041" y="-1161016"/>
            <a:ext cx="3784492" cy="855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p:txBody>
          <a:bodyPr/>
          <a:lstStyle/>
          <a:p>
            <a:r>
              <a:rPr lang="sv-SE" dirty="0" smtClean="0"/>
              <a:t>Tabell </a:t>
            </a:r>
            <a:r>
              <a:rPr lang="sv-SE" dirty="0"/>
              <a:t>C</a:t>
            </a:r>
            <a:r>
              <a:rPr lang="sv-SE" dirty="0" smtClean="0"/>
              <a:t>: Summa nuvärde</a:t>
            </a:r>
            <a:endParaRPr lang="sv-SE" dirty="0"/>
          </a:p>
        </p:txBody>
      </p:sp>
      <p:sp>
        <p:nvSpPr>
          <p:cNvPr id="9" name="Rectangle 7"/>
          <p:cNvSpPr>
            <a:spLocks noChangeArrowheads="1"/>
          </p:cNvSpPr>
          <p:nvPr/>
        </p:nvSpPr>
        <p:spPr bwMode="auto">
          <a:xfrm rot="16200000">
            <a:off x="-1836000" y="2558244"/>
            <a:ext cx="4179912"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20000"/>
              </a:spcBef>
            </a:pPr>
            <a:r>
              <a:rPr lang="sv-SE" sz="1000" dirty="0" smtClean="0"/>
              <a:t>Sid 307. Tabell C sid 472: </a:t>
            </a:r>
            <a:r>
              <a:rPr lang="sv-SE" sz="1000" dirty="0" err="1" smtClean="0"/>
              <a:t>Nuvärdesummefaktor</a:t>
            </a:r>
            <a:endParaRPr lang="sv-SE" sz="1000" dirty="0"/>
          </a:p>
        </p:txBody>
      </p:sp>
      <p:sp>
        <p:nvSpPr>
          <p:cNvPr id="11" name="Rektangel 10"/>
          <p:cNvSpPr/>
          <p:nvPr/>
        </p:nvSpPr>
        <p:spPr bwMode="auto">
          <a:xfrm>
            <a:off x="783271" y="5229200"/>
            <a:ext cx="8042740" cy="1296144"/>
          </a:xfrm>
          <a:prstGeom prst="rect">
            <a:avLst/>
          </a:prstGeom>
          <a:solidFill>
            <a:srgbClr val="F4C28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sv-SE" sz="1600" dirty="0" smtClean="0"/>
              <a:t>Nu</a:t>
            </a:r>
            <a:r>
              <a:rPr kumimoji="0" lang="sv-SE" sz="1600" b="0" i="0" u="none" strike="noStrike" cap="none" normalizeH="0" baseline="0" dirty="0" smtClean="0">
                <a:ln>
                  <a:noFill/>
                </a:ln>
                <a:solidFill>
                  <a:schemeClr val="tx1"/>
                </a:solidFill>
                <a:effectLst/>
                <a:latin typeface="Arial" charset="0"/>
                <a:ea typeface="ＭＳ Ｐゴシック" pitchFamily="124" charset="-128"/>
              </a:rPr>
              <a:t>värdet av årliga inbetalningsöverskott</a:t>
            </a:r>
            <a:r>
              <a:rPr kumimoji="0" lang="sv-SE" sz="1600" b="0" i="0" u="none" strike="noStrike" cap="none" normalizeH="0" dirty="0" smtClean="0">
                <a:ln>
                  <a:noFill/>
                </a:ln>
                <a:solidFill>
                  <a:schemeClr val="tx1"/>
                </a:solidFill>
                <a:effectLst/>
                <a:latin typeface="Arial" charset="0"/>
                <a:ea typeface="ＭＳ Ｐゴシック" pitchFamily="124" charset="-128"/>
              </a:rPr>
              <a:t> på 1 250 </a:t>
            </a:r>
            <a:r>
              <a:rPr kumimoji="0" lang="sv-SE" sz="1600" b="0" i="0" u="none" strike="noStrike" cap="none" normalizeH="0" baseline="0" dirty="0" smtClean="0">
                <a:ln>
                  <a:noFill/>
                </a:ln>
                <a:solidFill>
                  <a:schemeClr val="tx1"/>
                </a:solidFill>
                <a:effectLst/>
                <a:latin typeface="Arial" charset="0"/>
                <a:ea typeface="ＭＳ Ｐゴシック" pitchFamily="124" charset="-128"/>
              </a:rPr>
              <a:t>kr under 8 år när räntan är 15%</a:t>
            </a:r>
            <a:r>
              <a:rPr kumimoji="0" lang="sv-SE" sz="1600" b="0" i="0" u="none" strike="noStrike" cap="none" normalizeH="0" dirty="0" smtClean="0">
                <a:ln>
                  <a:noFill/>
                </a:ln>
                <a:solidFill>
                  <a:schemeClr val="tx1"/>
                </a:solidFill>
                <a:effectLst/>
                <a:latin typeface="Arial" charset="0"/>
                <a:ea typeface="ＭＳ Ｐゴシック" pitchFamily="124" charset="-128"/>
              </a:rPr>
              <a:t> blir 1250 x </a:t>
            </a:r>
            <a:r>
              <a:rPr lang="sv-SE" sz="1600" dirty="0" smtClean="0"/>
              <a:t>4,4873</a:t>
            </a:r>
            <a:r>
              <a:rPr kumimoji="0" lang="sv-SE" sz="1600" b="0" i="0" u="none" strike="noStrike" cap="none" normalizeH="0" dirty="0" smtClean="0">
                <a:ln>
                  <a:noFill/>
                </a:ln>
                <a:solidFill>
                  <a:schemeClr val="tx1"/>
                </a:solidFill>
                <a:effectLst/>
                <a:latin typeface="Arial" charset="0"/>
                <a:ea typeface="ＭＳ Ｐゴシック" pitchFamily="124" charset="-128"/>
              </a:rPr>
              <a:t> = </a:t>
            </a:r>
            <a:r>
              <a:rPr lang="sv-SE" sz="1600" i="1" dirty="0" smtClean="0"/>
              <a:t>5 609 kr</a:t>
            </a:r>
            <a:endParaRPr kumimoji="0" lang="sv-SE" sz="1600" b="0" i="1" u="none" strike="noStrike" cap="none" normalizeH="0" dirty="0" smtClean="0">
              <a:ln>
                <a:noFill/>
              </a:ln>
              <a:solidFill>
                <a:schemeClr val="tx1"/>
              </a:solidFill>
              <a:effectLst/>
            </a:endParaRPr>
          </a:p>
          <a:p>
            <a:pPr marL="0" marR="0" indent="0" defTabSz="914400" rtl="0" eaLnBrk="0" fontAlgn="base" latinLnBrk="0" hangingPunct="0">
              <a:lnSpc>
                <a:spcPct val="100000"/>
              </a:lnSpc>
              <a:spcBef>
                <a:spcPct val="0"/>
              </a:spcBef>
              <a:spcAft>
                <a:spcPct val="0"/>
              </a:spcAft>
              <a:buClrTx/>
              <a:buSzTx/>
              <a:buFontTx/>
              <a:buNone/>
              <a:tabLst/>
            </a:pPr>
            <a:endParaRPr lang="sv-SE" sz="1600" dirty="0"/>
          </a:p>
          <a:p>
            <a:r>
              <a:rPr kumimoji="0" lang="sv-SE" sz="1600" b="0" i="0" u="none" strike="noStrike" cap="none" normalizeH="0" dirty="0" err="1" smtClean="0">
                <a:ln>
                  <a:noFill/>
                </a:ln>
                <a:solidFill>
                  <a:schemeClr val="tx1"/>
                </a:solidFill>
                <a:effectLst/>
                <a:latin typeface="Arial" charset="0"/>
                <a:ea typeface="ＭＳ Ｐゴシック" pitchFamily="124" charset="-128"/>
              </a:rPr>
              <a:t>Nuvärdesummefaktor</a:t>
            </a:r>
            <a:r>
              <a:rPr kumimoji="0" lang="sv-SE" sz="1600" b="0" i="0" u="none" strike="noStrike" cap="none" normalizeH="0" dirty="0" smtClean="0">
                <a:ln>
                  <a:noFill/>
                </a:ln>
                <a:solidFill>
                  <a:schemeClr val="tx1"/>
                </a:solidFill>
                <a:effectLst/>
                <a:latin typeface="Arial" charset="0"/>
                <a:ea typeface="ＭＳ Ｐゴシック" pitchFamily="124" charset="-128"/>
              </a:rPr>
              <a:t>: </a:t>
            </a:r>
            <a:r>
              <a:rPr kumimoji="0" lang="sv-SE" sz="1600" b="0" i="0" u="sng" strike="noStrike" cap="none" normalizeH="0" dirty="0" smtClean="0">
                <a:ln>
                  <a:noFill/>
                </a:ln>
                <a:solidFill>
                  <a:schemeClr val="tx1"/>
                </a:solidFill>
                <a:effectLst/>
              </a:rPr>
              <a:t>1 - (1 + 0,15)</a:t>
            </a:r>
            <a:r>
              <a:rPr lang="sv-SE" sz="1600" u="sng" baseline="30000" dirty="0" smtClean="0"/>
              <a:t>-8</a:t>
            </a:r>
            <a:r>
              <a:rPr kumimoji="0" lang="sv-SE" sz="1600" b="0" i="0" strike="noStrike" cap="none" normalizeH="0" dirty="0" smtClean="0">
                <a:ln>
                  <a:noFill/>
                </a:ln>
                <a:solidFill>
                  <a:schemeClr val="tx1"/>
                </a:solidFill>
                <a:effectLst/>
              </a:rPr>
              <a:t> </a:t>
            </a:r>
            <a:r>
              <a:rPr kumimoji="0" lang="sv-SE" sz="1600" b="0" i="0" u="none" strike="noStrike" cap="none" normalizeH="0" dirty="0" smtClean="0">
                <a:ln>
                  <a:noFill/>
                </a:ln>
                <a:solidFill>
                  <a:schemeClr val="tx1"/>
                </a:solidFill>
                <a:effectLst/>
                <a:latin typeface="Arial" charset="0"/>
                <a:ea typeface="ＭＳ Ｐゴシック" pitchFamily="124" charset="-128"/>
              </a:rPr>
              <a:t>= 4,4873. Nuvärdet = 1250 x 4,4873 = </a:t>
            </a:r>
            <a:r>
              <a:rPr kumimoji="0" lang="sv-SE" sz="1600" b="0" i="1" u="none" strike="noStrike" cap="none" normalizeH="0" dirty="0" smtClean="0">
                <a:ln>
                  <a:noFill/>
                </a:ln>
                <a:solidFill>
                  <a:schemeClr val="tx1"/>
                </a:solidFill>
                <a:effectLst/>
                <a:latin typeface="Arial" charset="0"/>
                <a:ea typeface="ＭＳ Ｐゴシック" pitchFamily="124" charset="-128"/>
              </a:rPr>
              <a:t>5 609 kr</a:t>
            </a:r>
          </a:p>
          <a:p>
            <a:pPr marL="0" marR="0" indent="0" defTabSz="914400" rtl="0" eaLnBrk="0" fontAlgn="base" latinLnBrk="0" hangingPunct="0">
              <a:lnSpc>
                <a:spcPct val="100000"/>
              </a:lnSpc>
              <a:spcBef>
                <a:spcPct val="0"/>
              </a:spcBef>
              <a:spcAft>
                <a:spcPct val="0"/>
              </a:spcAft>
              <a:buClrTx/>
              <a:buSzTx/>
              <a:buFontTx/>
              <a:buNone/>
              <a:tabLst/>
            </a:pPr>
            <a:r>
              <a:rPr lang="sv-SE" sz="1600" dirty="0" smtClean="0"/>
              <a:t>                                    0,15</a:t>
            </a:r>
            <a:endParaRPr lang="sv-SE" sz="1600" dirty="0"/>
          </a:p>
        </p:txBody>
      </p:sp>
      <p:sp>
        <p:nvSpPr>
          <p:cNvPr id="3" name="Rektangel 2"/>
          <p:cNvSpPr/>
          <p:nvPr/>
        </p:nvSpPr>
        <p:spPr bwMode="auto">
          <a:xfrm>
            <a:off x="517396" y="2618344"/>
            <a:ext cx="5332970" cy="288032"/>
          </a:xfrm>
          <a:prstGeom prst="rect">
            <a:avLst/>
          </a:prstGeom>
          <a:solidFill>
            <a:schemeClr val="accent1">
              <a:alpha val="20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2" name="Rektangel 11"/>
          <p:cNvSpPr/>
          <p:nvPr/>
        </p:nvSpPr>
        <p:spPr bwMode="auto">
          <a:xfrm>
            <a:off x="5385083" y="1209524"/>
            <a:ext cx="465282" cy="1696852"/>
          </a:xfrm>
          <a:prstGeom prst="rect">
            <a:avLst/>
          </a:prstGeom>
          <a:solidFill>
            <a:schemeClr val="accent1">
              <a:alpha val="20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4" name="Ellips 3"/>
          <p:cNvSpPr/>
          <p:nvPr/>
        </p:nvSpPr>
        <p:spPr bwMode="auto">
          <a:xfrm>
            <a:off x="5369945" y="2575400"/>
            <a:ext cx="598220" cy="360040"/>
          </a:xfrm>
          <a:prstGeom prst="ellipse">
            <a:avLst/>
          </a:prstGeom>
          <a:noFill/>
          <a:ln w="19050"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010500" y="-76335"/>
            <a:ext cx="742950" cy="144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11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891042" y="-1248903"/>
            <a:ext cx="3760731" cy="85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p:txBody>
          <a:bodyPr/>
          <a:lstStyle/>
          <a:p>
            <a:r>
              <a:rPr lang="sv-SE" dirty="0" smtClean="0"/>
              <a:t>Tabell D: Annuitet</a:t>
            </a:r>
            <a:endParaRPr lang="sv-SE" dirty="0"/>
          </a:p>
        </p:txBody>
      </p:sp>
      <p:sp>
        <p:nvSpPr>
          <p:cNvPr id="9" name="Rectangle 7"/>
          <p:cNvSpPr>
            <a:spLocks noChangeArrowheads="1"/>
          </p:cNvSpPr>
          <p:nvPr/>
        </p:nvSpPr>
        <p:spPr bwMode="auto">
          <a:xfrm rot="16200000">
            <a:off x="-1836000" y="2558244"/>
            <a:ext cx="4179912"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spcBef>
                <a:spcPct val="20000"/>
              </a:spcBef>
            </a:pPr>
            <a:r>
              <a:rPr lang="sv-SE" sz="1000" dirty="0" smtClean="0"/>
              <a:t>Sid 307. Tabell C sid 473: Annuitetsfaktor</a:t>
            </a:r>
            <a:endParaRPr lang="sv-SE" sz="1000" dirty="0"/>
          </a:p>
        </p:txBody>
      </p:sp>
      <p:sp>
        <p:nvSpPr>
          <p:cNvPr id="11" name="Rektangel 10"/>
          <p:cNvSpPr/>
          <p:nvPr/>
        </p:nvSpPr>
        <p:spPr bwMode="auto">
          <a:xfrm>
            <a:off x="783271" y="5229200"/>
            <a:ext cx="8042740" cy="1512168"/>
          </a:xfrm>
          <a:prstGeom prst="rect">
            <a:avLst/>
          </a:prstGeom>
          <a:solidFill>
            <a:srgbClr val="F4C28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sv-SE" sz="1600" dirty="0" smtClean="0"/>
              <a:t>Annuiteten </a:t>
            </a:r>
            <a:r>
              <a:rPr kumimoji="0" lang="sv-SE" sz="1600" b="0" i="0" u="none" strike="noStrike" cap="none" normalizeH="0" baseline="0" dirty="0" smtClean="0">
                <a:ln>
                  <a:noFill/>
                </a:ln>
                <a:solidFill>
                  <a:schemeClr val="tx1"/>
                </a:solidFill>
                <a:effectLst/>
                <a:latin typeface="Arial" charset="0"/>
                <a:ea typeface="ＭＳ Ｐゴシック" pitchFamily="124" charset="-128"/>
              </a:rPr>
              <a:t>av </a:t>
            </a:r>
            <a:r>
              <a:rPr kumimoji="0" lang="sv-SE" sz="1600" b="0" i="0" u="none" strike="noStrike" cap="none" normalizeH="0" dirty="0" smtClean="0">
                <a:ln>
                  <a:noFill/>
                </a:ln>
                <a:solidFill>
                  <a:schemeClr val="tx1"/>
                </a:solidFill>
                <a:effectLst/>
                <a:latin typeface="Arial" charset="0"/>
                <a:ea typeface="ＭＳ Ｐゴシック" pitchFamily="124" charset="-128"/>
              </a:rPr>
              <a:t>45 000 </a:t>
            </a:r>
            <a:r>
              <a:rPr kumimoji="0" lang="sv-SE" sz="1600" b="0" i="0" u="none" strike="noStrike" cap="none" normalizeH="0" baseline="0" dirty="0" smtClean="0">
                <a:ln>
                  <a:noFill/>
                </a:ln>
                <a:solidFill>
                  <a:schemeClr val="tx1"/>
                </a:solidFill>
                <a:effectLst/>
                <a:latin typeface="Arial" charset="0"/>
                <a:ea typeface="ＭＳ Ｐゴシック" pitchFamily="124" charset="-128"/>
              </a:rPr>
              <a:t>kr under 20 år när räntan är 15%</a:t>
            </a:r>
            <a:r>
              <a:rPr kumimoji="0" lang="sv-SE" sz="1600" b="0" i="0" u="none" strike="noStrike" cap="none" normalizeH="0" dirty="0" smtClean="0">
                <a:ln>
                  <a:noFill/>
                </a:ln>
                <a:solidFill>
                  <a:schemeClr val="tx1"/>
                </a:solidFill>
                <a:effectLst/>
                <a:latin typeface="Arial" charset="0"/>
                <a:ea typeface="ＭＳ Ｐゴシック" pitchFamily="124" charset="-128"/>
              </a:rPr>
              <a:t> blir 45 000 x </a:t>
            </a:r>
            <a:r>
              <a:rPr lang="sv-SE" sz="1600" dirty="0" smtClean="0"/>
              <a:t>0,1598</a:t>
            </a:r>
            <a:r>
              <a:rPr kumimoji="0" lang="sv-SE" sz="1600" b="0" i="0" u="none" strike="noStrike" cap="none" normalizeH="0" dirty="0" smtClean="0">
                <a:ln>
                  <a:noFill/>
                </a:ln>
                <a:solidFill>
                  <a:schemeClr val="tx1"/>
                </a:solidFill>
                <a:effectLst/>
                <a:latin typeface="Arial" charset="0"/>
                <a:ea typeface="ＭＳ Ｐゴシック" pitchFamily="124" charset="-128"/>
              </a:rPr>
              <a:t> = </a:t>
            </a:r>
            <a:r>
              <a:rPr lang="sv-SE" sz="1600" i="1" dirty="0" smtClean="0"/>
              <a:t>7 191 kr</a:t>
            </a:r>
            <a:endParaRPr kumimoji="0" lang="sv-SE" sz="1600" b="0" i="1" u="none" strike="noStrike" cap="none" normalizeH="0" dirty="0" smtClean="0">
              <a:ln>
                <a:noFill/>
              </a:ln>
              <a:solidFill>
                <a:schemeClr val="tx1"/>
              </a:solidFill>
              <a:effectLst/>
            </a:endParaRPr>
          </a:p>
          <a:p>
            <a:pPr marL="0" marR="0" indent="0" defTabSz="914400" rtl="0" eaLnBrk="0" fontAlgn="base" latinLnBrk="0" hangingPunct="0">
              <a:lnSpc>
                <a:spcPct val="100000"/>
              </a:lnSpc>
              <a:spcBef>
                <a:spcPct val="0"/>
              </a:spcBef>
              <a:spcAft>
                <a:spcPct val="0"/>
              </a:spcAft>
              <a:buClrTx/>
              <a:buSzTx/>
              <a:buFontTx/>
              <a:buNone/>
              <a:tabLst/>
            </a:pPr>
            <a:endParaRPr lang="sv-SE" sz="1600" dirty="0"/>
          </a:p>
          <a:p>
            <a:r>
              <a:rPr lang="sv-SE" sz="1600" dirty="0" smtClean="0"/>
              <a:t>Annuitets</a:t>
            </a:r>
            <a:r>
              <a:rPr kumimoji="0" lang="sv-SE" sz="1600" b="0" i="0" u="none" strike="noStrike" cap="none" normalizeH="0" dirty="0" smtClean="0">
                <a:ln>
                  <a:noFill/>
                </a:ln>
                <a:solidFill>
                  <a:schemeClr val="tx1"/>
                </a:solidFill>
                <a:effectLst/>
                <a:latin typeface="Arial" charset="0"/>
                <a:ea typeface="ＭＳ Ｐゴシック" pitchFamily="124" charset="-128"/>
              </a:rPr>
              <a:t>faktor: </a:t>
            </a:r>
            <a:r>
              <a:rPr kumimoji="0" lang="sv-SE" sz="1600" b="0" i="0" u="sng" strike="noStrike" cap="none" normalizeH="0" dirty="0" smtClean="0">
                <a:ln>
                  <a:noFill/>
                </a:ln>
                <a:solidFill>
                  <a:schemeClr val="tx1"/>
                </a:solidFill>
                <a:effectLst/>
                <a:latin typeface="Arial" charset="0"/>
                <a:ea typeface="ＭＳ Ｐゴシック" pitchFamily="124" charset="-128"/>
              </a:rPr>
              <a:t>        </a:t>
            </a:r>
            <a:r>
              <a:rPr kumimoji="0" lang="sv-SE" sz="1600" b="0" i="0" u="sng" strike="noStrike" cap="none" normalizeH="0" dirty="0" smtClean="0">
                <a:ln>
                  <a:noFill/>
                </a:ln>
                <a:solidFill>
                  <a:schemeClr val="tx1"/>
                </a:solidFill>
                <a:effectLst/>
              </a:rPr>
              <a:t>0,15         </a:t>
            </a:r>
            <a:r>
              <a:rPr kumimoji="0" lang="sv-SE" sz="1600" b="0" i="0" strike="noStrike" cap="none" normalizeH="0" dirty="0" smtClean="0">
                <a:ln>
                  <a:noFill/>
                </a:ln>
                <a:solidFill>
                  <a:schemeClr val="tx1"/>
                </a:solidFill>
                <a:effectLst/>
              </a:rPr>
              <a:t> </a:t>
            </a:r>
            <a:r>
              <a:rPr kumimoji="0" lang="sv-SE" sz="1600" b="0" i="0" u="none" strike="noStrike" cap="none" normalizeH="0" dirty="0" smtClean="0">
                <a:ln>
                  <a:noFill/>
                </a:ln>
                <a:solidFill>
                  <a:schemeClr val="tx1"/>
                </a:solidFill>
                <a:effectLst/>
                <a:latin typeface="Arial" charset="0"/>
                <a:ea typeface="ＭＳ Ｐゴシック" pitchFamily="124" charset="-128"/>
              </a:rPr>
              <a:t>= 0,1598. </a:t>
            </a:r>
            <a:r>
              <a:rPr lang="sv-SE" sz="1600" dirty="0"/>
              <a:t>A</a:t>
            </a:r>
            <a:r>
              <a:rPr kumimoji="0" lang="sv-SE" sz="1600" b="0" i="0" u="none" strike="noStrike" cap="none" normalizeH="0" dirty="0" smtClean="0">
                <a:ln>
                  <a:noFill/>
                </a:ln>
                <a:solidFill>
                  <a:schemeClr val="tx1"/>
                </a:solidFill>
                <a:effectLst/>
                <a:latin typeface="Arial" charset="0"/>
                <a:ea typeface="ＭＳ Ｐゴシック" pitchFamily="124" charset="-128"/>
              </a:rPr>
              <a:t>nnuitet= 45 000 x 0,1598 = </a:t>
            </a:r>
            <a:r>
              <a:rPr kumimoji="0" lang="sv-SE" sz="1600" b="0" i="1" u="none" strike="noStrike" cap="none" normalizeH="0" dirty="0" smtClean="0">
                <a:ln>
                  <a:noFill/>
                </a:ln>
                <a:solidFill>
                  <a:schemeClr val="tx1"/>
                </a:solidFill>
                <a:effectLst/>
                <a:latin typeface="Arial" charset="0"/>
                <a:ea typeface="ＭＳ Ｐゴシック" pitchFamily="124" charset="-128"/>
              </a:rPr>
              <a:t>7 191 kr</a:t>
            </a:r>
          </a:p>
          <a:p>
            <a:r>
              <a:rPr lang="sv-SE" sz="1600" dirty="0" smtClean="0"/>
              <a:t>                          1 </a:t>
            </a:r>
            <a:r>
              <a:rPr lang="sv-SE" sz="1600" dirty="0"/>
              <a:t>- (1 + 0,15</a:t>
            </a:r>
            <a:r>
              <a:rPr lang="sv-SE" sz="1600" dirty="0" smtClean="0"/>
              <a:t>)</a:t>
            </a:r>
            <a:r>
              <a:rPr lang="sv-SE" sz="1600" baseline="30000" dirty="0" smtClean="0"/>
              <a:t>-20</a:t>
            </a:r>
          </a:p>
          <a:p>
            <a:endParaRPr lang="sv-SE" sz="1600" baseline="30000" dirty="0"/>
          </a:p>
          <a:p>
            <a:r>
              <a:rPr lang="sv-SE" sz="1600" dirty="0" smtClean="0"/>
              <a:t>Annuitet kallas också årskostnad, och utgör årligen lika stora kapitalkostnader för investeringen.</a:t>
            </a:r>
            <a:endParaRPr lang="sv-SE" sz="1600" dirty="0"/>
          </a:p>
        </p:txBody>
      </p:sp>
      <p:sp>
        <p:nvSpPr>
          <p:cNvPr id="3" name="Rektangel 2"/>
          <p:cNvSpPr/>
          <p:nvPr/>
        </p:nvSpPr>
        <p:spPr bwMode="auto">
          <a:xfrm>
            <a:off x="517396" y="4656584"/>
            <a:ext cx="5332970" cy="228892"/>
          </a:xfrm>
          <a:prstGeom prst="rect">
            <a:avLst/>
          </a:prstGeom>
          <a:solidFill>
            <a:schemeClr val="accent1">
              <a:alpha val="20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12" name="Rektangel 11"/>
          <p:cNvSpPr/>
          <p:nvPr/>
        </p:nvSpPr>
        <p:spPr bwMode="auto">
          <a:xfrm>
            <a:off x="5385083" y="1209524"/>
            <a:ext cx="465282" cy="3675952"/>
          </a:xfrm>
          <a:prstGeom prst="rect">
            <a:avLst/>
          </a:prstGeom>
          <a:solidFill>
            <a:schemeClr val="accent1">
              <a:alpha val="20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sp>
        <p:nvSpPr>
          <p:cNvPr id="4" name="Ellips 3"/>
          <p:cNvSpPr/>
          <p:nvPr/>
        </p:nvSpPr>
        <p:spPr bwMode="auto">
          <a:xfrm>
            <a:off x="5318614" y="4591010"/>
            <a:ext cx="598220" cy="360040"/>
          </a:xfrm>
          <a:prstGeom prst="ellipse">
            <a:avLst/>
          </a:prstGeom>
          <a:noFill/>
          <a:ln w="19050"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4" charset="-12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388377" y="-189961"/>
            <a:ext cx="647700" cy="149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67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203848" y="260648"/>
            <a:ext cx="354295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smtClean="0">
                <a:solidFill>
                  <a:schemeClr val="tx2"/>
                </a:solidFill>
                <a:effectLst>
                  <a:outerShdw blurRad="38100" dist="38100" dir="2700000" algn="tl">
                    <a:srgbClr val="C0C0C0"/>
                  </a:outerShdw>
                </a:effectLst>
                <a:latin typeface="Arial" charset="0"/>
              </a:rPr>
              <a:t>Räntetabeller</a:t>
            </a:r>
            <a:endParaRPr lang="sv-SE" sz="44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179512" y="1268760"/>
            <a:ext cx="8713589" cy="4499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buFont typeface="Wingdings" pitchFamily="2" charset="2"/>
              <a:buChar char="l"/>
            </a:pPr>
            <a:r>
              <a:rPr lang="sv-SE" altLang="sv-SE" sz="3200" dirty="0" smtClean="0">
                <a:latin typeface="+mj-lt"/>
              </a:rPr>
              <a:t> Bikupa eller egen reflektion (2 - 3 minuter)</a:t>
            </a:r>
          </a:p>
          <a:p>
            <a:pPr eaLnBrk="1" hangingPunct="1">
              <a:lnSpc>
                <a:spcPct val="90000"/>
              </a:lnSpc>
              <a:spcBef>
                <a:spcPct val="50000"/>
              </a:spcBef>
              <a:buClr>
                <a:schemeClr val="tx2"/>
              </a:buClr>
              <a:buSzPct val="75000"/>
              <a:buFont typeface="Wingdings" pitchFamily="2" charset="2"/>
              <a:buChar char="l"/>
            </a:pPr>
            <a:endParaRPr lang="sv-SE" altLang="sv-SE" sz="3200" dirty="0">
              <a:latin typeface="+mj-lt"/>
            </a:endParaRPr>
          </a:p>
          <a:p>
            <a:pPr eaLnBrk="1" hangingPunct="1">
              <a:lnSpc>
                <a:spcPct val="90000"/>
              </a:lnSpc>
              <a:spcBef>
                <a:spcPct val="50000"/>
              </a:spcBef>
              <a:buClr>
                <a:schemeClr val="tx2"/>
              </a:buClr>
              <a:buSzPct val="75000"/>
              <a:buFont typeface="Wingdings" pitchFamily="2" charset="2"/>
              <a:buChar char="l"/>
            </a:pPr>
            <a:r>
              <a:rPr lang="sv-SE" altLang="sv-SE" sz="3200" dirty="0" smtClean="0">
                <a:latin typeface="+mj-lt"/>
              </a:rPr>
              <a:t> Är tabell B värde r = 2 % och n = 1 år + </a:t>
            </a:r>
          </a:p>
          <a:p>
            <a:pPr eaLnBrk="1" hangingPunct="1">
              <a:lnSpc>
                <a:spcPct val="90000"/>
              </a:lnSpc>
              <a:spcBef>
                <a:spcPct val="50000"/>
              </a:spcBef>
              <a:buClr>
                <a:schemeClr val="tx2"/>
              </a:buClr>
              <a:buSzPct val="75000"/>
            </a:pPr>
            <a:r>
              <a:rPr lang="sv-SE" altLang="sv-SE" sz="3200" dirty="0" smtClean="0">
                <a:latin typeface="+mj-lt"/>
              </a:rPr>
              <a:t>    tabell B värde r = 2 % och n = 2 år +</a:t>
            </a:r>
          </a:p>
          <a:p>
            <a:pPr eaLnBrk="1" hangingPunct="1">
              <a:lnSpc>
                <a:spcPct val="90000"/>
              </a:lnSpc>
              <a:spcBef>
                <a:spcPct val="50000"/>
              </a:spcBef>
              <a:buClr>
                <a:schemeClr val="tx2"/>
              </a:buClr>
              <a:buSzPct val="75000"/>
            </a:pPr>
            <a:r>
              <a:rPr lang="sv-SE" altLang="sv-SE" sz="3200" dirty="0" smtClean="0">
                <a:latin typeface="+mj-lt"/>
              </a:rPr>
              <a:t>    tabell B värde r = 2 % och n = 3 år samma värde    </a:t>
            </a:r>
          </a:p>
          <a:p>
            <a:pPr eaLnBrk="1" hangingPunct="1">
              <a:lnSpc>
                <a:spcPct val="90000"/>
              </a:lnSpc>
              <a:spcBef>
                <a:spcPct val="50000"/>
              </a:spcBef>
              <a:buClr>
                <a:schemeClr val="tx2"/>
              </a:buClr>
              <a:buSzPct val="75000"/>
            </a:pPr>
            <a:r>
              <a:rPr lang="sv-SE" altLang="sv-SE" sz="3200" dirty="0">
                <a:latin typeface="+mj-lt"/>
              </a:rPr>
              <a:t> </a:t>
            </a:r>
            <a:r>
              <a:rPr lang="sv-SE" altLang="sv-SE" sz="3200" dirty="0" smtClean="0">
                <a:latin typeface="+mj-lt"/>
              </a:rPr>
              <a:t>   som tabell C värdet r = 2 % och n = 3 år ?</a:t>
            </a:r>
          </a:p>
          <a:p>
            <a:pPr eaLnBrk="1" hangingPunct="1">
              <a:lnSpc>
                <a:spcPct val="90000"/>
              </a:lnSpc>
              <a:spcBef>
                <a:spcPct val="50000"/>
              </a:spcBef>
              <a:buClr>
                <a:schemeClr val="tx2"/>
              </a:buClr>
              <a:buSzPct val="75000"/>
              <a:buFont typeface="Wingdings" pitchFamily="2" charset="2"/>
              <a:buChar char="l"/>
            </a:pPr>
            <a:endParaRPr lang="sv-SE" altLang="sv-SE" dirty="0">
              <a:latin typeface="+mj-lt"/>
            </a:endParaRPr>
          </a:p>
        </p:txBody>
      </p:sp>
    </p:spTree>
    <p:extLst>
      <p:ext uri="{BB962C8B-B14F-4D97-AF65-F5344CB8AC3E}">
        <p14:creationId xmlns:p14="http://schemas.microsoft.com/office/powerpoint/2010/main" val="1793167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203848" y="260648"/>
            <a:ext cx="269496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smtClean="0">
                <a:solidFill>
                  <a:schemeClr val="tx2"/>
                </a:solidFill>
                <a:effectLst>
                  <a:outerShdw blurRad="38100" dist="38100" dir="2700000" algn="tl">
                    <a:srgbClr val="C0C0C0"/>
                  </a:outerShdw>
                </a:effectLst>
                <a:latin typeface="Arial" charset="0"/>
              </a:rPr>
              <a:t>Reflektion</a:t>
            </a:r>
            <a:endParaRPr lang="sv-SE" sz="44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194537" y="2132856"/>
            <a:ext cx="8713589"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buFont typeface="Wingdings" pitchFamily="2" charset="2"/>
              <a:buChar char="l"/>
            </a:pPr>
            <a:r>
              <a:rPr lang="sv-SE" altLang="sv-SE" sz="3200" dirty="0" smtClean="0">
                <a:latin typeface="+mj-lt"/>
              </a:rPr>
              <a:t>  Frågor kring investeringskalkylering så långt ?</a:t>
            </a:r>
            <a:endParaRPr lang="sv-SE" altLang="sv-SE" dirty="0">
              <a:latin typeface="+mj-lt"/>
            </a:endParaRPr>
          </a:p>
        </p:txBody>
      </p:sp>
    </p:spTree>
    <p:extLst>
      <p:ext uri="{BB962C8B-B14F-4D97-AF65-F5344CB8AC3E}">
        <p14:creationId xmlns:p14="http://schemas.microsoft.com/office/powerpoint/2010/main" val="2440715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125760"/>
            <a:ext cx="8229600" cy="1143000"/>
          </a:xfrm>
        </p:spPr>
        <p:txBody>
          <a:bodyPr/>
          <a:lstStyle/>
          <a:p>
            <a:r>
              <a:rPr lang="sv-SE" dirty="0" smtClean="0">
                <a:solidFill>
                  <a:schemeClr val="tx2"/>
                </a:solidFill>
              </a:rPr>
              <a:t>Nettonuvärdemetoden</a:t>
            </a:r>
            <a:endParaRPr lang="sv-SE" dirty="0">
              <a:solidFill>
                <a:schemeClr val="tx2"/>
              </a:solidFill>
            </a:endParaRP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9740" y="1268760"/>
            <a:ext cx="4523643" cy="461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Bildtext 1 7"/>
          <p:cNvSpPr/>
          <p:nvPr/>
        </p:nvSpPr>
        <p:spPr>
          <a:xfrm>
            <a:off x="6743736" y="1628800"/>
            <a:ext cx="2293178" cy="613544"/>
          </a:xfrm>
          <a:prstGeom prst="borderCallout1">
            <a:avLst>
              <a:gd name="adj1" fmla="val -6998"/>
              <a:gd name="adj2" fmla="val 27432"/>
              <a:gd name="adj3" fmla="val -108078"/>
              <a:gd name="adj4" fmla="val -20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smtClean="0">
                <a:solidFill>
                  <a:schemeClr val="tx1"/>
                </a:solidFill>
                <a:latin typeface="Arial MT"/>
              </a:rPr>
              <a:t>Kallas även kapitalvärdemetoden</a:t>
            </a:r>
            <a:endParaRPr lang="sv-SE" sz="1600" dirty="0">
              <a:solidFill>
                <a:schemeClr val="tx1"/>
              </a:solidFill>
              <a:latin typeface="Arial MT"/>
            </a:endParaRPr>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6464" y="6058054"/>
            <a:ext cx="3938954" cy="613410"/>
          </a:xfrm>
          <a:prstGeom prst="rect">
            <a:avLst/>
          </a:prstGeom>
          <a:noFill/>
          <a:ln w="38100">
            <a:solidFill>
              <a:srgbClr val="F4C28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Bildtext 1 10"/>
          <p:cNvSpPr/>
          <p:nvPr/>
        </p:nvSpPr>
        <p:spPr>
          <a:xfrm>
            <a:off x="6012161" y="2417728"/>
            <a:ext cx="3024754" cy="1799912"/>
          </a:xfrm>
          <a:prstGeom prst="borderCallout1">
            <a:avLst>
              <a:gd name="adj1" fmla="val 105207"/>
              <a:gd name="adj2" fmla="val 82785"/>
              <a:gd name="adj3" fmla="val 214419"/>
              <a:gd name="adj4" fmla="val 598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smtClean="0">
                <a:solidFill>
                  <a:schemeClr val="tx1"/>
                </a:solidFill>
                <a:latin typeface="Arial MT"/>
              </a:rPr>
              <a:t>Nettonuvärde kvot kan användas för rangordning av olika alternativ för investeringar. Kvoten tar hänsyn till hur mycket kapital alternativet kräver, med andra ord behov av finansiering.</a:t>
            </a:r>
            <a:endParaRPr lang="sv-SE" sz="1600" dirty="0">
              <a:solidFill>
                <a:schemeClr val="tx1"/>
              </a:solidFill>
              <a:latin typeface="Arial MT"/>
            </a:endParaRPr>
          </a:p>
        </p:txBody>
      </p:sp>
    </p:spTree>
    <p:extLst>
      <p:ext uri="{BB962C8B-B14F-4D97-AF65-F5344CB8AC3E}">
        <p14:creationId xmlns:p14="http://schemas.microsoft.com/office/powerpoint/2010/main" val="80916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dissolve">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125760"/>
            <a:ext cx="8229600" cy="1143000"/>
          </a:xfrm>
        </p:spPr>
        <p:txBody>
          <a:bodyPr/>
          <a:lstStyle/>
          <a:p>
            <a:r>
              <a:rPr lang="sv-SE" dirty="0" smtClean="0">
                <a:solidFill>
                  <a:schemeClr val="tx2"/>
                </a:solidFill>
              </a:rPr>
              <a:t>Nettonuvärdemetoden</a:t>
            </a:r>
            <a:endParaRPr lang="sv-SE" dirty="0">
              <a:solidFill>
                <a:schemeClr val="tx2"/>
              </a:solidFill>
            </a:endParaRPr>
          </a:p>
        </p:txBody>
      </p:sp>
      <p:sp>
        <p:nvSpPr>
          <p:cNvPr id="8" name="Bildtext 1 7"/>
          <p:cNvSpPr/>
          <p:nvPr/>
        </p:nvSpPr>
        <p:spPr>
          <a:xfrm>
            <a:off x="6743736" y="1628800"/>
            <a:ext cx="2293178" cy="613544"/>
          </a:xfrm>
          <a:prstGeom prst="borderCallout1">
            <a:avLst>
              <a:gd name="adj1" fmla="val -6998"/>
              <a:gd name="adj2" fmla="val 27432"/>
              <a:gd name="adj3" fmla="val -108078"/>
              <a:gd name="adj4" fmla="val -20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smtClean="0">
                <a:solidFill>
                  <a:schemeClr val="tx1"/>
                </a:solidFill>
                <a:latin typeface="Arial MT"/>
              </a:rPr>
              <a:t>Kallas även kapitalvärdemetoden</a:t>
            </a:r>
            <a:endParaRPr lang="sv-SE" sz="1600" dirty="0">
              <a:solidFill>
                <a:schemeClr val="tx1"/>
              </a:solidFill>
              <a:latin typeface="Arial MT"/>
            </a:endParaRPr>
          </a:p>
        </p:txBody>
      </p:sp>
      <p:sp>
        <p:nvSpPr>
          <p:cNvPr id="3" name="TextBox 2"/>
          <p:cNvSpPr txBox="1"/>
          <p:nvPr/>
        </p:nvSpPr>
        <p:spPr>
          <a:xfrm>
            <a:off x="107504" y="1298501"/>
            <a:ext cx="7560840" cy="4524315"/>
          </a:xfrm>
          <a:prstGeom prst="rect">
            <a:avLst/>
          </a:prstGeom>
          <a:noFill/>
        </p:spPr>
        <p:txBody>
          <a:bodyPr wrap="square" rtlCol="0">
            <a:spAutoFit/>
          </a:bodyPr>
          <a:lstStyle/>
          <a:p>
            <a:r>
              <a:rPr lang="sv-SE" sz="3600" dirty="0" smtClean="0"/>
              <a:t>Varför väljer jag/vi att kalla den Nettonuvärdemetoden ?</a:t>
            </a:r>
          </a:p>
          <a:p>
            <a:endParaRPr lang="sv-SE" sz="3600" dirty="0"/>
          </a:p>
          <a:p>
            <a:r>
              <a:rPr lang="sv-SE" sz="3600" dirty="0" smtClean="0"/>
              <a:t>På engelska NPV = Net Present </a:t>
            </a:r>
            <a:r>
              <a:rPr lang="sv-SE" sz="3600" dirty="0" err="1" smtClean="0"/>
              <a:t>Value</a:t>
            </a:r>
            <a:endParaRPr lang="sv-SE" sz="3600" dirty="0" smtClean="0"/>
          </a:p>
          <a:p>
            <a:r>
              <a:rPr lang="sv-SE" sz="3600" dirty="0" smtClean="0"/>
              <a:t> </a:t>
            </a:r>
          </a:p>
          <a:p>
            <a:r>
              <a:rPr lang="sv-SE" sz="3600" dirty="0" smtClean="0"/>
              <a:t>Vi räknar ut ett nuvärde och drar sedan ifrån G (Investeringskostnaden), alltså har vi räknat ut ett Nettonuvärde….</a:t>
            </a:r>
            <a:endParaRPr lang="sv-SE" sz="3600" dirty="0"/>
          </a:p>
        </p:txBody>
      </p:sp>
    </p:spTree>
    <p:extLst>
      <p:ext uri="{BB962C8B-B14F-4D97-AF65-F5344CB8AC3E}">
        <p14:creationId xmlns:p14="http://schemas.microsoft.com/office/powerpoint/2010/main" val="370568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899592" y="183277"/>
            <a:ext cx="577273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smtClean="0">
                <a:solidFill>
                  <a:schemeClr val="tx2"/>
                </a:solidFill>
                <a:effectLst>
                  <a:outerShdw blurRad="38100" dist="38100" dir="2700000" algn="tl">
                    <a:srgbClr val="C0C0C0"/>
                  </a:outerShdw>
                </a:effectLst>
                <a:latin typeface="Arial" charset="0"/>
              </a:rPr>
              <a:t>Nettonuvärdemetoden</a:t>
            </a:r>
            <a:endParaRPr lang="sv-SE" sz="44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0" y="1268760"/>
            <a:ext cx="9108504"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pPr>
            <a:r>
              <a:rPr lang="sv-SE" altLang="sv-SE" sz="2000" dirty="0" smtClean="0">
                <a:latin typeface="+mj-lt"/>
              </a:rPr>
              <a:t>Blöt blir (50 000 kr x tabell C med r = 20 % och n = 7 år) – investeringen 150 000 kr =</a:t>
            </a:r>
          </a:p>
          <a:p>
            <a:pPr eaLnBrk="1" hangingPunct="1">
              <a:lnSpc>
                <a:spcPct val="90000"/>
              </a:lnSpc>
              <a:spcBef>
                <a:spcPct val="50000"/>
              </a:spcBef>
              <a:buClr>
                <a:schemeClr val="tx2"/>
              </a:buClr>
              <a:buSzPct val="75000"/>
            </a:pPr>
            <a:r>
              <a:rPr lang="sv-SE" altLang="sv-SE" sz="2000" dirty="0" smtClean="0">
                <a:latin typeface="+mj-lt"/>
              </a:rPr>
              <a:t>= (50 000 x 3,6046) – 150 000 = 30 230 kronor </a:t>
            </a:r>
          </a:p>
          <a:p>
            <a:pPr eaLnBrk="1" hangingPunct="1">
              <a:lnSpc>
                <a:spcPct val="90000"/>
              </a:lnSpc>
              <a:spcBef>
                <a:spcPct val="50000"/>
              </a:spcBef>
              <a:buClr>
                <a:schemeClr val="tx2"/>
              </a:buClr>
              <a:buSzPct val="75000"/>
            </a:pPr>
            <a:endParaRPr lang="sv-SE" altLang="sv-SE" sz="2000" dirty="0">
              <a:latin typeface="+mj-lt"/>
            </a:endParaRPr>
          </a:p>
          <a:p>
            <a:pPr eaLnBrk="1" hangingPunct="1">
              <a:lnSpc>
                <a:spcPct val="90000"/>
              </a:lnSpc>
              <a:spcBef>
                <a:spcPct val="50000"/>
              </a:spcBef>
              <a:buClr>
                <a:schemeClr val="tx2"/>
              </a:buClr>
              <a:buSzPct val="75000"/>
            </a:pPr>
            <a:r>
              <a:rPr lang="sv-SE" altLang="sv-SE" sz="2000" dirty="0" smtClean="0">
                <a:latin typeface="+mj-lt"/>
              </a:rPr>
              <a:t>Plask blir (40 000 kr x tabell C med r = 20 % och n = 3 år) + </a:t>
            </a:r>
          </a:p>
          <a:p>
            <a:pPr eaLnBrk="1" hangingPunct="1">
              <a:lnSpc>
                <a:spcPct val="90000"/>
              </a:lnSpc>
              <a:spcBef>
                <a:spcPct val="50000"/>
              </a:spcBef>
              <a:buClr>
                <a:schemeClr val="tx2"/>
              </a:buClr>
              <a:buSzPct val="75000"/>
            </a:pPr>
            <a:r>
              <a:rPr lang="sv-SE" altLang="sv-SE" sz="2000" dirty="0" smtClean="0">
                <a:latin typeface="+mj-lt"/>
              </a:rPr>
              <a:t>(1 000 x (tabell C med r = 20 % och n = 7 år – tabell C med r = 20 % och n = 3 år))</a:t>
            </a:r>
          </a:p>
          <a:p>
            <a:pPr eaLnBrk="1" hangingPunct="1">
              <a:lnSpc>
                <a:spcPct val="90000"/>
              </a:lnSpc>
              <a:spcBef>
                <a:spcPct val="50000"/>
              </a:spcBef>
              <a:buClr>
                <a:schemeClr val="tx2"/>
              </a:buClr>
              <a:buSzPct val="75000"/>
            </a:pPr>
            <a:r>
              <a:rPr lang="sv-SE" altLang="sv-SE" sz="2000" dirty="0" smtClean="0">
                <a:latin typeface="+mj-lt"/>
              </a:rPr>
              <a:t>- Investering 100 000 kr = (40 000 x 2,1065) + (1 000 x (3,6046 – 2,1065)) – 100 000 =  = - 14 242 kronor</a:t>
            </a:r>
          </a:p>
          <a:p>
            <a:pPr eaLnBrk="1" hangingPunct="1">
              <a:lnSpc>
                <a:spcPct val="90000"/>
              </a:lnSpc>
              <a:spcBef>
                <a:spcPct val="50000"/>
              </a:spcBef>
              <a:buClr>
                <a:schemeClr val="tx2"/>
              </a:buClr>
              <a:buSzPct val="75000"/>
            </a:pPr>
            <a:endParaRPr lang="sv-SE" altLang="sv-SE" sz="2000" dirty="0">
              <a:latin typeface="+mj-lt"/>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3825453"/>
            <a:ext cx="5142166" cy="2911947"/>
          </a:xfrm>
          <a:prstGeom prst="rect">
            <a:avLst/>
          </a:prstGeom>
          <a:noFill/>
          <a:ln w="38100">
            <a:solidFill>
              <a:srgbClr val="F4C28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16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55309" y="188640"/>
            <a:ext cx="888095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smtClean="0">
                <a:solidFill>
                  <a:schemeClr val="tx2"/>
                </a:solidFill>
                <a:effectLst>
                  <a:outerShdw blurRad="38100" dist="38100" dir="2700000" algn="tl">
                    <a:srgbClr val="C0C0C0"/>
                  </a:outerShdw>
                </a:effectLst>
                <a:latin typeface="Arial" charset="0"/>
              </a:rPr>
              <a:t>Nettonuvärdemetoden, fortsättning</a:t>
            </a:r>
            <a:endParaRPr lang="sv-SE" sz="44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0" y="1268760"/>
            <a:ext cx="9108504" cy="317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pPr>
            <a:r>
              <a:rPr lang="sv-SE" altLang="sv-SE" sz="2000" dirty="0" smtClean="0">
                <a:latin typeface="+mj-lt"/>
              </a:rPr>
              <a:t>Våt blir (90 000 x tabell B med r = 20 % och n = 1 år) + (50 000 x tabell B med r = 20 % och n = 2 år) + (10 000 x (tabell C med r = 20 % och n = 7 år – tabell C med r = 20 % och n = 2 år) + (20 000 x </a:t>
            </a:r>
            <a:r>
              <a:rPr lang="sv-SE" altLang="sv-SE" sz="2000" dirty="0" err="1" smtClean="0">
                <a:latin typeface="+mj-lt"/>
              </a:rPr>
              <a:t>tab</a:t>
            </a:r>
            <a:r>
              <a:rPr lang="sv-SE" altLang="sv-SE" sz="2000" dirty="0" smtClean="0">
                <a:latin typeface="+mj-lt"/>
              </a:rPr>
              <a:t> med r = 20 % och n = 7 år) – investering 150 000 kr = (90 000 x 0,8333) + (50 000 x 0,6944) + (10 000 x (3,6046 – 1,5278)) + (20 000 x 0,2791) – 150 000 = - 13 933 kronor</a:t>
            </a:r>
          </a:p>
          <a:p>
            <a:pPr eaLnBrk="1" hangingPunct="1">
              <a:lnSpc>
                <a:spcPct val="90000"/>
              </a:lnSpc>
              <a:spcBef>
                <a:spcPct val="50000"/>
              </a:spcBef>
              <a:buClr>
                <a:schemeClr val="tx2"/>
              </a:buClr>
              <a:buSzPct val="75000"/>
            </a:pPr>
            <a:r>
              <a:rPr lang="sv-SE" altLang="sv-SE" dirty="0" smtClean="0">
                <a:latin typeface="+mj-lt"/>
              </a:rPr>
              <a:t>I detta exempel har vi en hög kalkylränta (20 %), därför är det endast ett av alternativen som har ett positivt nuvärde och når avkastningskravet (20 %), ja just det,</a:t>
            </a:r>
          </a:p>
          <a:p>
            <a:pPr eaLnBrk="1" hangingPunct="1">
              <a:lnSpc>
                <a:spcPct val="90000"/>
              </a:lnSpc>
              <a:spcBef>
                <a:spcPct val="50000"/>
              </a:spcBef>
              <a:buClr>
                <a:schemeClr val="tx2"/>
              </a:buClr>
              <a:buSzPct val="75000"/>
            </a:pPr>
            <a:r>
              <a:rPr lang="sv-SE" altLang="sv-SE" dirty="0" smtClean="0">
                <a:latin typeface="+mj-lt"/>
              </a:rPr>
              <a:t>investeringen Blöt. </a:t>
            </a:r>
            <a:endParaRPr lang="sv-SE" altLang="sv-SE" dirty="0">
              <a:latin typeface="+mj-lt"/>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3645024"/>
            <a:ext cx="4998150" cy="2830392"/>
          </a:xfrm>
          <a:prstGeom prst="rect">
            <a:avLst/>
          </a:prstGeom>
          <a:noFill/>
          <a:ln w="38100">
            <a:solidFill>
              <a:srgbClr val="F4C28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29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203848" y="260648"/>
            <a:ext cx="269496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smtClean="0">
                <a:solidFill>
                  <a:schemeClr val="tx2"/>
                </a:solidFill>
                <a:effectLst>
                  <a:outerShdw blurRad="38100" dist="38100" dir="2700000" algn="tl">
                    <a:srgbClr val="C0C0C0"/>
                  </a:outerShdw>
                </a:effectLst>
                <a:latin typeface="Arial" charset="0"/>
              </a:rPr>
              <a:t>Reflektion</a:t>
            </a:r>
            <a:endParaRPr lang="sv-SE" sz="4400" dirty="0">
              <a:solidFill>
                <a:schemeClr val="tx2"/>
              </a:solidFill>
              <a:effectLst>
                <a:outerShdw blurRad="38100" dist="38100" dir="2700000" algn="tl">
                  <a:srgbClr val="C0C0C0"/>
                </a:outerShdw>
              </a:effectLst>
              <a:latin typeface="Arial"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862013"/>
            <a:ext cx="8896350"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ruta 1"/>
          <p:cNvSpPr txBox="1"/>
          <p:nvPr/>
        </p:nvSpPr>
        <p:spPr>
          <a:xfrm>
            <a:off x="179512" y="6093296"/>
            <a:ext cx="8784976" cy="646331"/>
          </a:xfrm>
          <a:prstGeom prst="rect">
            <a:avLst/>
          </a:prstGeom>
          <a:noFill/>
        </p:spPr>
        <p:txBody>
          <a:bodyPr wrap="square" rtlCol="0">
            <a:spAutoFit/>
          </a:bodyPr>
          <a:lstStyle/>
          <a:p>
            <a:r>
              <a:rPr lang="sv-SE" dirty="0" smtClean="0"/>
              <a:t>Nuvärdet är beroende av kalkylräntan, ökar kalkylräntan minskar det beräknade nuvärdet.</a:t>
            </a:r>
          </a:p>
          <a:p>
            <a:r>
              <a:rPr lang="sv-SE" dirty="0" smtClean="0"/>
              <a:t>I denna bild är t ex nuvärde +/- 0 vid r = 25 %. Ökar vi r ännu mer blir avkastningen negativ.  </a:t>
            </a:r>
            <a:endParaRPr lang="sv-SE" dirty="0"/>
          </a:p>
        </p:txBody>
      </p:sp>
    </p:spTree>
    <p:extLst>
      <p:ext uri="{BB962C8B-B14F-4D97-AF65-F5344CB8AC3E}">
        <p14:creationId xmlns:p14="http://schemas.microsoft.com/office/powerpoint/2010/main" val="376580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43543"/>
            <a:ext cx="8640763" cy="936625"/>
          </a:xfrm>
        </p:spPr>
        <p:txBody>
          <a:bodyPr>
            <a:normAutofit fontScale="90000"/>
          </a:bodyPr>
          <a:lstStyle/>
          <a:p>
            <a:r>
              <a:rPr lang="sv-SE" altLang="sv-SE" sz="4000" dirty="0" smtClean="0">
                <a:solidFill>
                  <a:schemeClr val="tx2"/>
                </a:solidFill>
              </a:rPr>
              <a:t>Nettonuvärdemetoden synonym med Kapitalvärdemetoden</a:t>
            </a:r>
          </a:p>
        </p:txBody>
      </p:sp>
      <p:sp>
        <p:nvSpPr>
          <p:cNvPr id="8195" name="Rectangle 3"/>
          <p:cNvSpPr>
            <a:spLocks noGrp="1" noChangeArrowheads="1"/>
          </p:cNvSpPr>
          <p:nvPr>
            <p:ph type="body" idx="1"/>
          </p:nvPr>
        </p:nvSpPr>
        <p:spPr>
          <a:xfrm>
            <a:off x="179512" y="980729"/>
            <a:ext cx="8784976" cy="5718522"/>
          </a:xfrm>
        </p:spPr>
        <p:txBody>
          <a:bodyPr>
            <a:normAutofit/>
          </a:bodyPr>
          <a:lstStyle/>
          <a:p>
            <a:pPr eaLnBrk="1" hangingPunct="1">
              <a:lnSpc>
                <a:spcPct val="90000"/>
              </a:lnSpc>
              <a:defRPr/>
            </a:pPr>
            <a:r>
              <a:rPr lang="sv-SE" sz="2400" dirty="0" smtClean="0"/>
              <a:t>Ger svar på frågorna: Överstiger nuvärde av inbetalningsöverskotten investeringens storlek ? </a:t>
            </a:r>
          </a:p>
          <a:p>
            <a:pPr marL="0" indent="0" eaLnBrk="1" hangingPunct="1">
              <a:lnSpc>
                <a:spcPct val="90000"/>
              </a:lnSpc>
              <a:buFontTx/>
              <a:buNone/>
              <a:defRPr/>
            </a:pPr>
            <a:r>
              <a:rPr lang="sv-SE" sz="2400" dirty="0" smtClean="0"/>
              <a:t>     Uppnår investeringen vårt avkastningskrav ?</a:t>
            </a:r>
          </a:p>
          <a:p>
            <a:pPr eaLnBrk="1" hangingPunct="1">
              <a:lnSpc>
                <a:spcPct val="90000"/>
              </a:lnSpc>
              <a:defRPr/>
            </a:pPr>
            <a:endParaRPr lang="sv-SE" sz="2400" dirty="0" smtClean="0"/>
          </a:p>
          <a:p>
            <a:pPr eaLnBrk="1" hangingPunct="1">
              <a:lnSpc>
                <a:spcPct val="90000"/>
              </a:lnSpc>
              <a:defRPr/>
            </a:pPr>
            <a:r>
              <a:rPr lang="sv-SE" sz="2400" dirty="0" smtClean="0"/>
              <a:t>Summera nuvärde av a genom att ta a * nuvärdestabell C med kalkylräntan r samt n antal år ekonomisk livslängd, lägg till nuvärde av restvärde R * nuvärdestabell B med kalkylräntan r % samt n antal år ekonomisk livslängd, är denna summa nuvärde av inbetalningar större än G är investeringen lönsam och frågorna ovan besvarade med ”Ja”.</a:t>
            </a:r>
          </a:p>
          <a:p>
            <a:pPr eaLnBrk="1" hangingPunct="1">
              <a:lnSpc>
                <a:spcPct val="90000"/>
              </a:lnSpc>
              <a:defRPr/>
            </a:pPr>
            <a:endParaRPr lang="sv-SE" sz="2400" dirty="0" smtClean="0"/>
          </a:p>
          <a:p>
            <a:pPr eaLnBrk="1" hangingPunct="1">
              <a:lnSpc>
                <a:spcPct val="90000"/>
              </a:lnSpc>
              <a:defRPr/>
            </a:pPr>
            <a:r>
              <a:rPr lang="sv-SE" sz="2400" dirty="0" smtClean="0"/>
              <a:t>Rangordning av investeringsalternativ sker</a:t>
            </a:r>
          </a:p>
          <a:p>
            <a:pPr marL="0" indent="0" eaLnBrk="1" hangingPunct="1">
              <a:lnSpc>
                <a:spcPct val="90000"/>
              </a:lnSpc>
              <a:buFontTx/>
              <a:buNone/>
              <a:defRPr/>
            </a:pPr>
            <a:r>
              <a:rPr lang="sv-SE" sz="2400" dirty="0" smtClean="0"/>
              <a:t>     med nettonuvärde kvot = nettonuvärde / G,</a:t>
            </a:r>
          </a:p>
          <a:p>
            <a:pPr marL="0" indent="0" eaLnBrk="1" hangingPunct="1">
              <a:lnSpc>
                <a:spcPct val="90000"/>
              </a:lnSpc>
              <a:buFontTx/>
              <a:buNone/>
              <a:defRPr/>
            </a:pPr>
            <a:r>
              <a:rPr lang="sv-SE" sz="2400" dirty="0" smtClean="0"/>
              <a:t>     högst kvot är lönsammast när man även</a:t>
            </a:r>
          </a:p>
          <a:p>
            <a:pPr marL="0" indent="0" eaLnBrk="1" hangingPunct="1">
              <a:lnSpc>
                <a:spcPct val="90000"/>
              </a:lnSpc>
              <a:buFontTx/>
              <a:buNone/>
              <a:defRPr/>
            </a:pPr>
            <a:r>
              <a:rPr lang="sv-SE" sz="2400" dirty="0"/>
              <a:t> </a:t>
            </a:r>
            <a:r>
              <a:rPr lang="sv-SE" sz="2400" dirty="0" smtClean="0"/>
              <a:t>    tar hänsyn till finansieringsbehovet!</a:t>
            </a:r>
          </a:p>
        </p:txBody>
      </p:sp>
      <p:pic>
        <p:nvPicPr>
          <p:cNvPr id="5124" name="Picture 4" descr="BS0056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7763" y="4797425"/>
            <a:ext cx="25908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251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9512" y="13427"/>
            <a:ext cx="8507288" cy="805726"/>
          </a:xfrm>
        </p:spPr>
        <p:txBody>
          <a:bodyPr>
            <a:normAutofit fontScale="90000"/>
          </a:bodyPr>
          <a:lstStyle/>
          <a:p>
            <a:r>
              <a:rPr lang="sv-SE" dirty="0" smtClean="0">
                <a:solidFill>
                  <a:schemeClr val="tx2"/>
                </a:solidFill>
              </a:rPr>
              <a:t>Vad är en investering till att börja med?</a:t>
            </a:r>
            <a:endParaRPr lang="sv-SE" dirty="0">
              <a:solidFill>
                <a:schemeClr val="tx2"/>
              </a:solidFill>
            </a:endParaRPr>
          </a:p>
        </p:txBody>
      </p:sp>
      <p:sp>
        <p:nvSpPr>
          <p:cNvPr id="3" name="Platshållare för innehåll 2"/>
          <p:cNvSpPr>
            <a:spLocks noGrp="1"/>
          </p:cNvSpPr>
          <p:nvPr>
            <p:ph sz="half" idx="2"/>
          </p:nvPr>
        </p:nvSpPr>
        <p:spPr>
          <a:xfrm>
            <a:off x="107504" y="819153"/>
            <a:ext cx="8928992" cy="5922215"/>
          </a:xfrm>
        </p:spPr>
        <p:txBody>
          <a:bodyPr>
            <a:normAutofit/>
          </a:bodyPr>
          <a:lstStyle/>
          <a:p>
            <a:pPr marL="0" indent="0">
              <a:buNone/>
            </a:pPr>
            <a:r>
              <a:rPr lang="sv-SE" dirty="0" smtClean="0"/>
              <a:t>För </a:t>
            </a:r>
            <a:r>
              <a:rPr lang="sv-SE" b="1" dirty="0" smtClean="0"/>
              <a:t>konsumenten</a:t>
            </a:r>
            <a:r>
              <a:rPr lang="sv-SE" dirty="0" smtClean="0"/>
              <a:t> en investering för att kunna få en funktion/nytta typ en bostad, en segelbåt, en bil. Här finns mycket att välja på, segelbåt och bil är något av förbrukningsinvesteringar medan bostad är långsiktigare investering och säkert tänkt att sälja vidare i framtiden. Dessutom finns olika sätt att få hjälp med finansieringen genom banklån, leasing, </a:t>
            </a:r>
            <a:r>
              <a:rPr lang="sv-SE" dirty="0" err="1" smtClean="0"/>
              <a:t>timeshare</a:t>
            </a:r>
            <a:r>
              <a:rPr lang="sv-SE" dirty="0" smtClean="0"/>
              <a:t> med mera.</a:t>
            </a:r>
          </a:p>
          <a:p>
            <a:pPr marL="0" indent="0">
              <a:buNone/>
            </a:pPr>
            <a:endParaRPr lang="sv-SE" dirty="0"/>
          </a:p>
          <a:p>
            <a:pPr marL="0" indent="0">
              <a:buNone/>
            </a:pPr>
            <a:r>
              <a:rPr lang="sv-SE" dirty="0" smtClean="0"/>
              <a:t>För </a:t>
            </a:r>
            <a:r>
              <a:rPr lang="sv-SE" b="1" dirty="0" smtClean="0"/>
              <a:t>konsumenten</a:t>
            </a:r>
            <a:r>
              <a:rPr lang="sv-SE" dirty="0" smtClean="0"/>
              <a:t> utan funktion/nytta utan mer för att kunna betrakta, kunna njuta av, t ex konst eller skulptur (finansierar man själv).</a:t>
            </a:r>
          </a:p>
          <a:p>
            <a:pPr marL="0" indent="0">
              <a:buNone/>
            </a:pPr>
            <a:endParaRPr lang="sv-SE" dirty="0"/>
          </a:p>
          <a:p>
            <a:pPr marL="0" indent="0">
              <a:buNone/>
            </a:pPr>
            <a:r>
              <a:rPr lang="sv-SE" dirty="0" smtClean="0"/>
              <a:t>För </a:t>
            </a:r>
            <a:r>
              <a:rPr lang="sv-SE" b="1" dirty="0" smtClean="0"/>
              <a:t>samhället</a:t>
            </a:r>
            <a:r>
              <a:rPr lang="sv-SE" dirty="0" smtClean="0"/>
              <a:t> en funktion/nytta för medborgarna typ en bro, tunnel, snabbtågsförbindelse och liknande. Ofta finansieras de med allmänna medel, sedan kan en avgift tas ut av de personer som nyttjar investeringen.</a:t>
            </a:r>
          </a:p>
          <a:p>
            <a:pPr marL="0" indent="0">
              <a:buNone/>
            </a:pPr>
            <a:endParaRPr lang="sv-SE" sz="2000" dirty="0" smtClean="0"/>
          </a:p>
          <a:p>
            <a:pPr marL="457200" lvl="1" indent="0">
              <a:buNone/>
            </a:pPr>
            <a:endParaRPr lang="sv-SE" sz="1800" dirty="0"/>
          </a:p>
        </p:txBody>
      </p:sp>
    </p:spTree>
    <p:extLst>
      <p:ext uri="{BB962C8B-B14F-4D97-AF65-F5344CB8AC3E}">
        <p14:creationId xmlns:p14="http://schemas.microsoft.com/office/powerpoint/2010/main" val="3281708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905000" y="152400"/>
            <a:ext cx="577273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smtClean="0">
                <a:solidFill>
                  <a:schemeClr val="tx2"/>
                </a:solidFill>
                <a:effectLst>
                  <a:outerShdw blurRad="38100" dist="38100" dir="2700000" algn="tl">
                    <a:srgbClr val="C0C0C0"/>
                  </a:outerShdw>
                </a:effectLst>
                <a:latin typeface="Arial" charset="0"/>
              </a:rPr>
              <a:t>Nettonuvärdemetoden</a:t>
            </a:r>
            <a:endParaRPr lang="sv-SE" sz="44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827584" y="1628800"/>
            <a:ext cx="8137525" cy="355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buFont typeface="Wingdings" pitchFamily="2" charset="2"/>
              <a:buChar char="l"/>
            </a:pPr>
            <a:r>
              <a:rPr lang="sv-SE" altLang="sv-SE" sz="3200" dirty="0"/>
              <a:t> </a:t>
            </a:r>
            <a:r>
              <a:rPr lang="sv-SE" altLang="sv-SE" sz="2800" dirty="0" smtClean="0"/>
              <a:t>Vi tittar på fråga T20 nr 22</a:t>
            </a:r>
          </a:p>
          <a:p>
            <a:pPr eaLnBrk="1" hangingPunct="1">
              <a:lnSpc>
                <a:spcPct val="90000"/>
              </a:lnSpc>
              <a:spcBef>
                <a:spcPct val="50000"/>
              </a:spcBef>
              <a:buClr>
                <a:schemeClr val="tx2"/>
              </a:buClr>
              <a:buSzPct val="75000"/>
              <a:buFont typeface="Wingdings" pitchFamily="2" charset="2"/>
              <a:buChar char="l"/>
            </a:pPr>
            <a:endParaRPr lang="sv-SE" altLang="sv-SE" sz="2800" dirty="0" smtClean="0"/>
          </a:p>
          <a:p>
            <a:pPr eaLnBrk="1" hangingPunct="1">
              <a:lnSpc>
                <a:spcPct val="90000"/>
              </a:lnSpc>
              <a:spcBef>
                <a:spcPct val="50000"/>
              </a:spcBef>
              <a:buClr>
                <a:schemeClr val="tx2"/>
              </a:buClr>
              <a:buSzPct val="75000"/>
              <a:buFont typeface="Wingdings" pitchFamily="2" charset="2"/>
              <a:buChar char="l"/>
            </a:pPr>
            <a:r>
              <a:rPr lang="sv-SE" altLang="sv-SE" sz="2800" dirty="0" smtClean="0"/>
              <a:t> Vi tittar på fråga T20 nr 9</a:t>
            </a:r>
          </a:p>
          <a:p>
            <a:pPr eaLnBrk="1" hangingPunct="1">
              <a:lnSpc>
                <a:spcPct val="90000"/>
              </a:lnSpc>
              <a:spcBef>
                <a:spcPct val="50000"/>
              </a:spcBef>
              <a:buClr>
                <a:schemeClr val="tx2"/>
              </a:buClr>
              <a:buSzPct val="75000"/>
              <a:buFont typeface="Wingdings" pitchFamily="2" charset="2"/>
              <a:buChar char="l"/>
            </a:pPr>
            <a:endParaRPr lang="sv-SE" altLang="sv-SE" sz="2800" dirty="0"/>
          </a:p>
          <a:p>
            <a:pPr eaLnBrk="1" hangingPunct="1">
              <a:lnSpc>
                <a:spcPct val="90000"/>
              </a:lnSpc>
              <a:spcBef>
                <a:spcPct val="50000"/>
              </a:spcBef>
              <a:buClr>
                <a:schemeClr val="tx2"/>
              </a:buClr>
              <a:buSzPct val="75000"/>
              <a:buFont typeface="Wingdings" pitchFamily="2" charset="2"/>
              <a:buChar char="l"/>
            </a:pPr>
            <a:r>
              <a:rPr lang="sv-SE" altLang="sv-SE" sz="2800" dirty="0"/>
              <a:t>  Vi tittar på fråga T20 nr </a:t>
            </a:r>
            <a:r>
              <a:rPr lang="sv-SE" altLang="sv-SE" sz="2800" dirty="0" smtClean="0"/>
              <a:t>12</a:t>
            </a:r>
            <a:endParaRPr lang="sv-SE" altLang="sv-SE" sz="2800" dirty="0"/>
          </a:p>
          <a:p>
            <a:pPr eaLnBrk="1" hangingPunct="1">
              <a:lnSpc>
                <a:spcPct val="90000"/>
              </a:lnSpc>
              <a:spcBef>
                <a:spcPct val="50000"/>
              </a:spcBef>
              <a:buClr>
                <a:schemeClr val="tx2"/>
              </a:buClr>
              <a:buSzPct val="75000"/>
              <a:buFont typeface="Wingdings" pitchFamily="2" charset="2"/>
              <a:buChar char="l"/>
            </a:pPr>
            <a:endParaRPr lang="sv-SE" altLang="sv-SE" sz="2800" dirty="0"/>
          </a:p>
        </p:txBody>
      </p:sp>
    </p:spTree>
    <p:extLst>
      <p:ext uri="{BB962C8B-B14F-4D97-AF65-F5344CB8AC3E}">
        <p14:creationId xmlns:p14="http://schemas.microsoft.com/office/powerpoint/2010/main" val="4073056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905000" y="152400"/>
            <a:ext cx="461055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err="1" smtClean="0">
                <a:solidFill>
                  <a:schemeClr val="tx2"/>
                </a:solidFill>
                <a:effectLst>
                  <a:outerShdw blurRad="38100" dist="38100" dir="2700000" algn="tl">
                    <a:srgbClr val="C0C0C0"/>
                  </a:outerShdw>
                </a:effectLst>
                <a:latin typeface="Arial" charset="0"/>
              </a:rPr>
              <a:t>Nettonuvärdekvot</a:t>
            </a:r>
            <a:endParaRPr lang="sv-SE" sz="44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827584" y="3140968"/>
            <a:ext cx="8137525" cy="174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buFont typeface="Wingdings" pitchFamily="2" charset="2"/>
              <a:buChar char="l"/>
            </a:pPr>
            <a:r>
              <a:rPr lang="sv-SE" altLang="sv-SE" sz="3200" dirty="0"/>
              <a:t> </a:t>
            </a:r>
            <a:r>
              <a:rPr lang="sv-SE" altLang="sv-SE" sz="2800" dirty="0" smtClean="0"/>
              <a:t>Vi tittar på fråga T20 nr 13</a:t>
            </a:r>
          </a:p>
          <a:p>
            <a:pPr eaLnBrk="1" hangingPunct="1">
              <a:lnSpc>
                <a:spcPct val="90000"/>
              </a:lnSpc>
              <a:spcBef>
                <a:spcPct val="50000"/>
              </a:spcBef>
              <a:buClr>
                <a:schemeClr val="tx2"/>
              </a:buClr>
              <a:buSzPct val="75000"/>
              <a:buFont typeface="Wingdings" pitchFamily="2" charset="2"/>
              <a:buChar char="l"/>
            </a:pPr>
            <a:endParaRPr lang="sv-SE" altLang="sv-SE" sz="2800" dirty="0" smtClean="0"/>
          </a:p>
          <a:p>
            <a:pPr eaLnBrk="1" hangingPunct="1">
              <a:lnSpc>
                <a:spcPct val="90000"/>
              </a:lnSpc>
              <a:spcBef>
                <a:spcPct val="50000"/>
              </a:spcBef>
              <a:buClr>
                <a:schemeClr val="tx2"/>
              </a:buClr>
              <a:buSzPct val="75000"/>
            </a:pPr>
            <a:endParaRPr lang="sv-SE" altLang="sv-SE" sz="2800" dirty="0"/>
          </a:p>
        </p:txBody>
      </p:sp>
    </p:spTree>
    <p:extLst>
      <p:ext uri="{BB962C8B-B14F-4D97-AF65-F5344CB8AC3E}">
        <p14:creationId xmlns:p14="http://schemas.microsoft.com/office/powerpoint/2010/main" val="2533555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solidFill>
                  <a:schemeClr val="tx2"/>
                </a:solidFill>
              </a:rPr>
              <a:t>Pay</a:t>
            </a:r>
            <a:r>
              <a:rPr lang="sv-SE" dirty="0" smtClean="0">
                <a:solidFill>
                  <a:schemeClr val="tx2"/>
                </a:solidFill>
              </a:rPr>
              <a:t> back metoden</a:t>
            </a:r>
            <a:endParaRPr lang="sv-SE" dirty="0">
              <a:solidFill>
                <a:schemeClr val="tx2"/>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502992"/>
            <a:ext cx="4062046" cy="2300288"/>
          </a:xfrm>
          <a:prstGeom prst="rect">
            <a:avLst/>
          </a:prstGeom>
          <a:noFill/>
          <a:ln w="38100">
            <a:solidFill>
              <a:srgbClr val="F4C28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453" y="1396023"/>
            <a:ext cx="6536202" cy="1326833"/>
          </a:xfrm>
          <a:prstGeom prst="rect">
            <a:avLst/>
          </a:prstGeom>
          <a:noFill/>
          <a:ln w="38100">
            <a:solidFill>
              <a:srgbClr val="F4C28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Bildtext 1 7"/>
          <p:cNvSpPr/>
          <p:nvPr/>
        </p:nvSpPr>
        <p:spPr>
          <a:xfrm>
            <a:off x="7496633" y="1383811"/>
            <a:ext cx="1528785" cy="936104"/>
          </a:xfrm>
          <a:prstGeom prst="borderCallout1">
            <a:avLst>
              <a:gd name="adj1" fmla="val -6998"/>
              <a:gd name="adj2" fmla="val 27432"/>
              <a:gd name="adj3" fmla="val -60438"/>
              <a:gd name="adj4" fmla="val -51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smtClean="0">
                <a:solidFill>
                  <a:schemeClr val="tx1"/>
                </a:solidFill>
                <a:latin typeface="Arial MT"/>
              </a:rPr>
              <a:t>Kallas även återbetalnings-metoden</a:t>
            </a:r>
            <a:endParaRPr lang="sv-SE" sz="1600" dirty="0">
              <a:solidFill>
                <a:schemeClr val="tx1"/>
              </a:solidFill>
              <a:latin typeface="Arial MT"/>
            </a:endParaRPr>
          </a:p>
        </p:txBody>
      </p:sp>
      <p:sp>
        <p:nvSpPr>
          <p:cNvPr id="12" name="Rektangel 11"/>
          <p:cNvSpPr/>
          <p:nvPr/>
        </p:nvSpPr>
        <p:spPr bwMode="auto">
          <a:xfrm>
            <a:off x="4572000" y="2924944"/>
            <a:ext cx="4453418" cy="1584176"/>
          </a:xfrm>
          <a:prstGeom prst="rect">
            <a:avLst/>
          </a:prstGeom>
          <a:solidFill>
            <a:srgbClr val="F4C28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285750" marR="0" indent="-285750" defTabSz="914400" rtl="0" eaLnBrk="0" fontAlgn="base" latinLnBrk="0" hangingPunct="0">
              <a:lnSpc>
                <a:spcPct val="100000"/>
              </a:lnSpc>
              <a:spcBef>
                <a:spcPct val="0"/>
              </a:spcBef>
              <a:spcAft>
                <a:spcPct val="0"/>
              </a:spcAft>
              <a:buClrTx/>
              <a:buSzTx/>
              <a:buFont typeface="Wingdings" pitchFamily="2" charset="2"/>
              <a:buChar char="J"/>
              <a:tabLst/>
            </a:pPr>
            <a:r>
              <a:rPr lang="sv-SE" sz="1600" dirty="0" smtClean="0"/>
              <a:t>Enkel att använda, fokus på återbetalningstiden</a:t>
            </a:r>
          </a:p>
          <a:p>
            <a:pPr marL="285750" marR="0" indent="-285750" defTabSz="914400" rtl="0" eaLnBrk="0" fontAlgn="base" latinLnBrk="0" hangingPunct="0">
              <a:lnSpc>
                <a:spcPct val="100000"/>
              </a:lnSpc>
              <a:spcBef>
                <a:spcPct val="0"/>
              </a:spcBef>
              <a:spcAft>
                <a:spcPct val="0"/>
              </a:spcAft>
              <a:buClrTx/>
              <a:buSzTx/>
              <a:buFont typeface="Wingdings" pitchFamily="2" charset="2"/>
              <a:buChar char="J"/>
              <a:tabLst/>
            </a:pPr>
            <a:r>
              <a:rPr lang="sv-SE" sz="1600" dirty="0" smtClean="0"/>
              <a:t>Besvarar vanlig fråga, när har vi fått tillbaka våra investerade pengar nominellt ?</a:t>
            </a:r>
          </a:p>
          <a:p>
            <a:pPr marL="285750" marR="0" indent="-285750" defTabSz="914400" rtl="0" eaLnBrk="0" fontAlgn="base" latinLnBrk="0" hangingPunct="0">
              <a:lnSpc>
                <a:spcPct val="100000"/>
              </a:lnSpc>
              <a:spcBef>
                <a:spcPct val="0"/>
              </a:spcBef>
              <a:spcAft>
                <a:spcPct val="0"/>
              </a:spcAft>
              <a:buClrTx/>
              <a:buSzTx/>
              <a:buFont typeface="Wingdings" pitchFamily="2" charset="2"/>
              <a:buChar char="L"/>
              <a:tabLst/>
            </a:pPr>
            <a:r>
              <a:rPr lang="sv-SE" sz="1600" dirty="0" smtClean="0"/>
              <a:t>Gynnar kortsiktiga investeringar</a:t>
            </a:r>
          </a:p>
          <a:p>
            <a:pPr marL="285750" marR="0" indent="-285750" defTabSz="914400" rtl="0" eaLnBrk="0" fontAlgn="base" latinLnBrk="0" hangingPunct="0">
              <a:lnSpc>
                <a:spcPct val="100000"/>
              </a:lnSpc>
              <a:spcBef>
                <a:spcPct val="0"/>
              </a:spcBef>
              <a:spcAft>
                <a:spcPct val="0"/>
              </a:spcAft>
              <a:buClrTx/>
              <a:buSzTx/>
              <a:buFont typeface="Wingdings" pitchFamily="2" charset="2"/>
              <a:buChar char="L"/>
              <a:tabLst/>
            </a:pPr>
            <a:r>
              <a:rPr lang="sv-SE" sz="1600" dirty="0" smtClean="0"/>
              <a:t>Beaktar inte när betalningar sker </a:t>
            </a:r>
          </a:p>
          <a:p>
            <a:pPr marR="0" defTabSz="914400" rtl="0" eaLnBrk="0" fontAlgn="base" latinLnBrk="0" hangingPunct="0">
              <a:lnSpc>
                <a:spcPct val="100000"/>
              </a:lnSpc>
              <a:spcBef>
                <a:spcPct val="0"/>
              </a:spcBef>
              <a:spcAft>
                <a:spcPct val="0"/>
              </a:spcAft>
              <a:buClrTx/>
              <a:buSzTx/>
              <a:tabLst/>
            </a:pPr>
            <a:r>
              <a:rPr lang="sv-SE" sz="1600" dirty="0"/>
              <a:t> </a:t>
            </a:r>
            <a:r>
              <a:rPr lang="sv-SE" sz="1600" dirty="0" smtClean="0"/>
              <a:t>     (tar ej hänsyn till kalkylränta)</a:t>
            </a:r>
            <a:endParaRPr lang="sv-SE" sz="1600" dirty="0"/>
          </a:p>
        </p:txBody>
      </p:sp>
      <p:sp>
        <p:nvSpPr>
          <p:cNvPr id="3" name="textruta 2"/>
          <p:cNvSpPr txBox="1"/>
          <p:nvPr/>
        </p:nvSpPr>
        <p:spPr>
          <a:xfrm>
            <a:off x="4427984" y="4898792"/>
            <a:ext cx="4536504" cy="1938992"/>
          </a:xfrm>
          <a:prstGeom prst="rect">
            <a:avLst/>
          </a:prstGeom>
          <a:noFill/>
        </p:spPr>
        <p:txBody>
          <a:bodyPr wrap="square" rtlCol="0">
            <a:spAutoFit/>
          </a:bodyPr>
          <a:lstStyle/>
          <a:p>
            <a:r>
              <a:rPr lang="sv-SE" sz="2400" dirty="0" smtClean="0"/>
              <a:t>Bikupa 4 minuter</a:t>
            </a:r>
          </a:p>
          <a:p>
            <a:endParaRPr lang="sv-SE" sz="2400" dirty="0"/>
          </a:p>
          <a:p>
            <a:r>
              <a:rPr lang="sv-SE" sz="2400" dirty="0" smtClean="0"/>
              <a:t>Vilken av dessa investeringar har kortast återbetalningstid nominellt enligt </a:t>
            </a:r>
            <a:r>
              <a:rPr lang="sv-SE" sz="2400" dirty="0" err="1" smtClean="0"/>
              <a:t>Payback</a:t>
            </a:r>
            <a:r>
              <a:rPr lang="sv-SE" sz="2400" dirty="0" smtClean="0"/>
              <a:t> metoden ?</a:t>
            </a:r>
            <a:endParaRPr lang="sv-SE" sz="2400" dirty="0"/>
          </a:p>
        </p:txBody>
      </p:sp>
    </p:spTree>
    <p:extLst>
      <p:ext uri="{BB962C8B-B14F-4D97-AF65-F5344CB8AC3E}">
        <p14:creationId xmlns:p14="http://schemas.microsoft.com/office/powerpoint/2010/main" val="423407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dissolve">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267744" y="183277"/>
            <a:ext cx="486222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err="1" smtClean="0">
                <a:solidFill>
                  <a:schemeClr val="tx2"/>
                </a:solidFill>
                <a:effectLst>
                  <a:outerShdw blurRad="38100" dist="38100" dir="2700000" algn="tl">
                    <a:srgbClr val="C0C0C0"/>
                  </a:outerShdw>
                </a:effectLst>
                <a:latin typeface="Arial" charset="0"/>
              </a:rPr>
              <a:t>Pay</a:t>
            </a:r>
            <a:r>
              <a:rPr lang="sv-SE" sz="4400" dirty="0" smtClean="0">
                <a:solidFill>
                  <a:schemeClr val="tx2"/>
                </a:solidFill>
                <a:effectLst>
                  <a:outerShdw blurRad="38100" dist="38100" dir="2700000" algn="tl">
                    <a:srgbClr val="C0C0C0"/>
                  </a:outerShdw>
                </a:effectLst>
                <a:latin typeface="Arial" charset="0"/>
              </a:rPr>
              <a:t> back metoden</a:t>
            </a:r>
            <a:endParaRPr lang="sv-SE" sz="44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467544" y="1268760"/>
            <a:ext cx="8425557" cy="166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buFont typeface="Wingdings" pitchFamily="2" charset="2"/>
              <a:buChar char="l"/>
            </a:pPr>
            <a:r>
              <a:rPr lang="sv-SE" altLang="sv-SE" sz="3200" dirty="0" smtClean="0">
                <a:latin typeface="+mj-lt"/>
              </a:rPr>
              <a:t> Det visar säg att Plask är har kortast återbetalningstid.</a:t>
            </a:r>
            <a:endParaRPr lang="sv-SE" altLang="sv-SE" sz="3200" dirty="0">
              <a:latin typeface="+mj-lt"/>
            </a:endParaRPr>
          </a:p>
          <a:p>
            <a:pPr eaLnBrk="1" hangingPunct="1">
              <a:lnSpc>
                <a:spcPct val="90000"/>
              </a:lnSpc>
              <a:spcBef>
                <a:spcPct val="50000"/>
              </a:spcBef>
              <a:buClr>
                <a:schemeClr val="tx2"/>
              </a:buClr>
              <a:buSzPct val="75000"/>
              <a:buFont typeface="Wingdings" pitchFamily="2" charset="2"/>
              <a:buChar char="l"/>
            </a:pPr>
            <a:endParaRPr lang="sv-SE" altLang="sv-SE" sz="3200" dirty="0" smtClean="0">
              <a:latin typeface="+mj-lt"/>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820" y="2492896"/>
            <a:ext cx="6375686" cy="3211051"/>
          </a:xfrm>
          <a:prstGeom prst="rect">
            <a:avLst/>
          </a:prstGeom>
          <a:noFill/>
          <a:ln w="38100">
            <a:solidFill>
              <a:srgbClr val="F4C28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20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552" y="183277"/>
            <a:ext cx="803312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sv-SE" sz="4400" dirty="0" smtClean="0">
                <a:solidFill>
                  <a:schemeClr val="tx2"/>
                </a:solidFill>
                <a:effectLst>
                  <a:outerShdw blurRad="38100" dist="38100" dir="2700000" algn="tl">
                    <a:srgbClr val="C0C0C0"/>
                  </a:outerShdw>
                </a:effectLst>
                <a:latin typeface="Arial" charset="0"/>
              </a:rPr>
              <a:t>Nettonuvärde respektive</a:t>
            </a:r>
          </a:p>
          <a:p>
            <a:pPr>
              <a:defRPr/>
            </a:pPr>
            <a:r>
              <a:rPr lang="sv-SE" sz="4400" dirty="0" err="1" smtClean="0">
                <a:solidFill>
                  <a:schemeClr val="tx2"/>
                </a:solidFill>
                <a:effectLst>
                  <a:outerShdw blurRad="38100" dist="38100" dir="2700000" algn="tl">
                    <a:srgbClr val="C0C0C0"/>
                  </a:outerShdw>
                </a:effectLst>
                <a:latin typeface="Arial" charset="0"/>
              </a:rPr>
              <a:t>Pay</a:t>
            </a:r>
            <a:r>
              <a:rPr lang="sv-SE" sz="4400" dirty="0" smtClean="0">
                <a:solidFill>
                  <a:schemeClr val="tx2"/>
                </a:solidFill>
                <a:effectLst>
                  <a:outerShdw blurRad="38100" dist="38100" dir="2700000" algn="tl">
                    <a:srgbClr val="C0C0C0"/>
                  </a:outerShdw>
                </a:effectLst>
                <a:latin typeface="Arial" charset="0"/>
              </a:rPr>
              <a:t> back metoden</a:t>
            </a:r>
            <a:endParaRPr lang="sv-SE" sz="44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395536" y="2014152"/>
            <a:ext cx="8425557" cy="486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buFont typeface="Wingdings" pitchFamily="2" charset="2"/>
              <a:buChar char="l"/>
            </a:pPr>
            <a:r>
              <a:rPr lang="sv-SE" altLang="sv-SE" sz="3200" dirty="0" smtClean="0">
                <a:latin typeface="+mj-lt"/>
              </a:rPr>
              <a:t> Bikupa eller egen reflektion (ca 3 - 4 minuter)</a:t>
            </a:r>
          </a:p>
          <a:p>
            <a:pPr eaLnBrk="1" hangingPunct="1">
              <a:lnSpc>
                <a:spcPct val="90000"/>
              </a:lnSpc>
              <a:spcBef>
                <a:spcPct val="50000"/>
              </a:spcBef>
              <a:buClr>
                <a:schemeClr val="tx2"/>
              </a:buClr>
              <a:buSzPct val="75000"/>
              <a:buFont typeface="Wingdings" pitchFamily="2" charset="2"/>
              <a:buChar char="l"/>
            </a:pPr>
            <a:endParaRPr lang="sv-SE" altLang="sv-SE" sz="3200" dirty="0">
              <a:latin typeface="+mj-lt"/>
            </a:endParaRPr>
          </a:p>
          <a:p>
            <a:pPr eaLnBrk="1" hangingPunct="1">
              <a:lnSpc>
                <a:spcPct val="90000"/>
              </a:lnSpc>
              <a:spcBef>
                <a:spcPct val="50000"/>
              </a:spcBef>
              <a:buClr>
                <a:schemeClr val="tx2"/>
              </a:buClr>
              <a:buSzPct val="75000"/>
            </a:pPr>
            <a:r>
              <a:rPr lang="sv-SE" altLang="sv-SE" sz="3200" dirty="0" smtClean="0">
                <a:latin typeface="+mj-lt"/>
              </a:rPr>
              <a:t>Enligt Nettonuvärdemetoden är Plask den minst lönsamma investeringen av de tre. </a:t>
            </a:r>
          </a:p>
          <a:p>
            <a:pPr eaLnBrk="1" hangingPunct="1">
              <a:lnSpc>
                <a:spcPct val="90000"/>
              </a:lnSpc>
              <a:spcBef>
                <a:spcPct val="50000"/>
              </a:spcBef>
              <a:buClr>
                <a:schemeClr val="tx2"/>
              </a:buClr>
              <a:buSzPct val="75000"/>
            </a:pPr>
            <a:r>
              <a:rPr lang="sv-SE" altLang="sv-SE" sz="3200" dirty="0" smtClean="0">
                <a:latin typeface="+mj-lt"/>
              </a:rPr>
              <a:t>Det visar säg att Plask är har den kortaste återbetalningstiden av de tre (2,5 år).</a:t>
            </a:r>
          </a:p>
          <a:p>
            <a:pPr eaLnBrk="1" hangingPunct="1">
              <a:lnSpc>
                <a:spcPct val="90000"/>
              </a:lnSpc>
              <a:spcBef>
                <a:spcPct val="50000"/>
              </a:spcBef>
              <a:buClr>
                <a:schemeClr val="tx2"/>
              </a:buClr>
              <a:buSzPct val="75000"/>
            </a:pPr>
            <a:r>
              <a:rPr lang="sv-SE" altLang="sv-SE" sz="3200" dirty="0" smtClean="0">
                <a:latin typeface="+mj-lt"/>
              </a:rPr>
              <a:t>Vänligen försök förklara hur det kan bli så…</a:t>
            </a:r>
            <a:endParaRPr lang="sv-SE" altLang="sv-SE" sz="3200" dirty="0">
              <a:latin typeface="+mj-lt"/>
            </a:endParaRPr>
          </a:p>
          <a:p>
            <a:pPr eaLnBrk="1" hangingPunct="1">
              <a:lnSpc>
                <a:spcPct val="90000"/>
              </a:lnSpc>
              <a:spcBef>
                <a:spcPct val="50000"/>
              </a:spcBef>
              <a:buClr>
                <a:schemeClr val="tx2"/>
              </a:buClr>
              <a:buSzPct val="75000"/>
              <a:buFont typeface="Wingdings" pitchFamily="2" charset="2"/>
              <a:buChar char="l"/>
            </a:pPr>
            <a:endParaRPr lang="sv-SE" altLang="sv-SE" sz="3200" dirty="0" smtClean="0">
              <a:latin typeface="+mj-lt"/>
            </a:endParaRPr>
          </a:p>
        </p:txBody>
      </p:sp>
    </p:spTree>
    <p:extLst>
      <p:ext uri="{BB962C8B-B14F-4D97-AF65-F5344CB8AC3E}">
        <p14:creationId xmlns:p14="http://schemas.microsoft.com/office/powerpoint/2010/main" val="30061060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0"/>
            <a:ext cx="8229600" cy="1143000"/>
          </a:xfrm>
        </p:spPr>
        <p:txBody>
          <a:bodyPr/>
          <a:lstStyle/>
          <a:p>
            <a:r>
              <a:rPr lang="sv-SE" dirty="0" smtClean="0">
                <a:solidFill>
                  <a:schemeClr val="tx2"/>
                </a:solidFill>
              </a:rPr>
              <a:t>Internräntemetoden</a:t>
            </a:r>
            <a:endParaRPr lang="sv-SE" dirty="0">
              <a:solidFill>
                <a:schemeClr val="tx2"/>
              </a:solidFill>
            </a:endParaRPr>
          </a:p>
        </p:txBody>
      </p:sp>
      <p:sp>
        <p:nvSpPr>
          <p:cNvPr id="14" name="Rektangel 13"/>
          <p:cNvSpPr/>
          <p:nvPr/>
        </p:nvSpPr>
        <p:spPr bwMode="auto">
          <a:xfrm>
            <a:off x="7380312" y="1099378"/>
            <a:ext cx="1571269" cy="1872208"/>
          </a:xfrm>
          <a:prstGeom prst="rect">
            <a:avLst/>
          </a:prstGeom>
          <a:solidFill>
            <a:srgbClr val="F4C28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tabLst/>
            </a:pPr>
            <a:r>
              <a:rPr lang="sv-SE" sz="1600" dirty="0" smtClean="0"/>
              <a:t>Söker den ränta där nuvärdet är noll, d.v.s. investeringens</a:t>
            </a:r>
          </a:p>
          <a:p>
            <a:pPr marR="0" defTabSz="914400" rtl="0" eaLnBrk="0" fontAlgn="base" latinLnBrk="0" hangingPunct="0">
              <a:lnSpc>
                <a:spcPct val="100000"/>
              </a:lnSpc>
              <a:spcBef>
                <a:spcPct val="0"/>
              </a:spcBef>
              <a:spcAft>
                <a:spcPct val="0"/>
              </a:spcAft>
              <a:buClrTx/>
              <a:buSzTx/>
              <a:tabLst/>
            </a:pPr>
            <a:r>
              <a:rPr lang="sv-SE" sz="1600" dirty="0" smtClean="0"/>
              <a:t>Exakta  förräntning som en % sats</a:t>
            </a:r>
            <a:endParaRPr lang="sv-SE" sz="16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099378"/>
            <a:ext cx="6517738" cy="2113598"/>
          </a:xfrm>
          <a:prstGeom prst="rect">
            <a:avLst/>
          </a:prstGeom>
          <a:noFill/>
          <a:ln w="38100">
            <a:solidFill>
              <a:srgbClr val="F4C28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1560" y="3573016"/>
            <a:ext cx="8340021" cy="2031325"/>
          </a:xfrm>
          <a:prstGeom prst="rect">
            <a:avLst/>
          </a:prstGeom>
          <a:noFill/>
        </p:spPr>
        <p:txBody>
          <a:bodyPr wrap="square" rtlCol="0">
            <a:spAutoFit/>
          </a:bodyPr>
          <a:lstStyle/>
          <a:p>
            <a:r>
              <a:rPr lang="sv-SE" dirty="0" smtClean="0"/>
              <a:t>Blöt har R = 0, a lika stora varje år i 7 år (n) med beloppet 50 000 kronor samt investeringen är på 150 000 kronor (G). </a:t>
            </a:r>
          </a:p>
          <a:p>
            <a:r>
              <a:rPr lang="sv-SE" dirty="0" smtClean="0"/>
              <a:t>G / a = 150 000 / 50 000 = 3, titta i tabell C på raden n = 7 år så ser man att räntesatsen </a:t>
            </a:r>
          </a:p>
          <a:p>
            <a:r>
              <a:rPr lang="sv-SE" dirty="0"/>
              <a:t>m</a:t>
            </a:r>
            <a:r>
              <a:rPr lang="sv-SE" dirty="0" smtClean="0"/>
              <a:t>ed tabellvärdet 2,937 är närmast 3, alltså är investeringens avkastning ca 28 %</a:t>
            </a:r>
          </a:p>
          <a:p>
            <a:endParaRPr lang="sv-SE" dirty="0"/>
          </a:p>
          <a:p>
            <a:endParaRPr lang="sv-SE" dirty="0" smtClean="0"/>
          </a:p>
          <a:p>
            <a:r>
              <a:rPr lang="sv-SE" dirty="0" smtClean="0"/>
              <a:t>På nästa sida räknar vi ut internräntan för Plask…..  </a:t>
            </a:r>
            <a:endParaRPr lang="sv-SE" dirty="0"/>
          </a:p>
        </p:txBody>
      </p:sp>
    </p:spTree>
    <p:extLst>
      <p:ext uri="{BB962C8B-B14F-4D97-AF65-F5344CB8AC3E}">
        <p14:creationId xmlns:p14="http://schemas.microsoft.com/office/powerpoint/2010/main" val="173010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0"/>
            <a:ext cx="8229600" cy="1143000"/>
          </a:xfrm>
        </p:spPr>
        <p:txBody>
          <a:bodyPr/>
          <a:lstStyle/>
          <a:p>
            <a:r>
              <a:rPr lang="sv-SE" dirty="0" smtClean="0">
                <a:solidFill>
                  <a:schemeClr val="tx2"/>
                </a:solidFill>
              </a:rPr>
              <a:t>Internräntemetoden</a:t>
            </a:r>
            <a:endParaRPr lang="sv-SE" dirty="0">
              <a:solidFill>
                <a:schemeClr val="tx2"/>
              </a:solidFill>
            </a:endParaRPr>
          </a:p>
        </p:txBody>
      </p:sp>
      <p:sp>
        <p:nvSpPr>
          <p:cNvPr id="14" name="Rektangel 13"/>
          <p:cNvSpPr/>
          <p:nvPr/>
        </p:nvSpPr>
        <p:spPr bwMode="auto">
          <a:xfrm>
            <a:off x="7380312" y="1099378"/>
            <a:ext cx="1571269" cy="1872208"/>
          </a:xfrm>
          <a:prstGeom prst="rect">
            <a:avLst/>
          </a:prstGeom>
          <a:solidFill>
            <a:srgbClr val="F4C28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tabLst/>
            </a:pPr>
            <a:r>
              <a:rPr lang="sv-SE" sz="1600" dirty="0" smtClean="0"/>
              <a:t>Söker den ränta där nuvärdet är noll, d.v.s. investeringens</a:t>
            </a:r>
          </a:p>
          <a:p>
            <a:pPr marR="0" defTabSz="914400" rtl="0" eaLnBrk="0" fontAlgn="base" latinLnBrk="0" hangingPunct="0">
              <a:lnSpc>
                <a:spcPct val="100000"/>
              </a:lnSpc>
              <a:spcBef>
                <a:spcPct val="0"/>
              </a:spcBef>
              <a:spcAft>
                <a:spcPct val="0"/>
              </a:spcAft>
              <a:buClrTx/>
              <a:buSzTx/>
              <a:tabLst/>
            </a:pPr>
            <a:r>
              <a:rPr lang="sv-SE" sz="1600" dirty="0" smtClean="0"/>
              <a:t>Exakta  förräntning som en % sats</a:t>
            </a:r>
            <a:endParaRPr lang="sv-SE" sz="1600" dirty="0"/>
          </a:p>
        </p:txBody>
      </p:sp>
      <p:sp>
        <p:nvSpPr>
          <p:cNvPr id="4" name="TextBox 3"/>
          <p:cNvSpPr txBox="1"/>
          <p:nvPr/>
        </p:nvSpPr>
        <p:spPr>
          <a:xfrm>
            <a:off x="618047" y="1151006"/>
            <a:ext cx="6611763" cy="5909310"/>
          </a:xfrm>
          <a:prstGeom prst="rect">
            <a:avLst/>
          </a:prstGeom>
          <a:noFill/>
        </p:spPr>
        <p:txBody>
          <a:bodyPr wrap="square" rtlCol="0">
            <a:spAutoFit/>
          </a:bodyPr>
          <a:lstStyle/>
          <a:p>
            <a:r>
              <a:rPr lang="sv-SE" dirty="0" smtClean="0"/>
              <a:t>Plask har olika a vilket gör att vi först måste räkna om dessa inbetalningsöverskott till ett matematiskt korrekt värde för ett</a:t>
            </a:r>
          </a:p>
          <a:p>
            <a:r>
              <a:rPr lang="sv-SE" dirty="0" smtClean="0"/>
              <a:t>genomsnittligt a under 7 år.</a:t>
            </a:r>
          </a:p>
          <a:p>
            <a:endParaRPr lang="sv-SE" dirty="0"/>
          </a:p>
          <a:p>
            <a:r>
              <a:rPr lang="sv-SE" dirty="0" smtClean="0"/>
              <a:t>Vi tar hjälp av tabell C för att räkna om inbetalningsöverskotten till ett nuvärde, därefter med hjälp av tabell D räknar vi ut ett genomsnitt.</a:t>
            </a:r>
          </a:p>
          <a:p>
            <a:endParaRPr lang="sv-SE" dirty="0"/>
          </a:p>
          <a:p>
            <a:r>
              <a:rPr lang="sv-SE" dirty="0" smtClean="0"/>
              <a:t>Nuvärde = (</a:t>
            </a:r>
            <a:r>
              <a:rPr lang="sv-SE" dirty="0" smtClean="0"/>
              <a:t>40 </a:t>
            </a:r>
            <a:r>
              <a:rPr lang="sv-SE" dirty="0" smtClean="0"/>
              <a:t>000 kronor x tabell C, n = 3 år, r =  20 %) +</a:t>
            </a:r>
          </a:p>
          <a:p>
            <a:r>
              <a:rPr lang="sv-SE" dirty="0" smtClean="0"/>
              <a:t>(1 000 kronor x tabell C, (n = 7 år, r = 20 %) – (n = 3 år, r = 20 %)) =</a:t>
            </a:r>
          </a:p>
          <a:p>
            <a:r>
              <a:rPr lang="sv-SE" dirty="0" smtClean="0"/>
              <a:t>= (</a:t>
            </a:r>
            <a:r>
              <a:rPr lang="sv-SE" dirty="0" smtClean="0"/>
              <a:t>40 </a:t>
            </a:r>
            <a:r>
              <a:rPr lang="sv-SE" dirty="0" smtClean="0"/>
              <a:t>000 x 2,1065) + (1 000 x (3,6046 – 2,1065)) = </a:t>
            </a:r>
            <a:r>
              <a:rPr lang="sv-SE" dirty="0" smtClean="0"/>
              <a:t>85 758 </a:t>
            </a:r>
            <a:r>
              <a:rPr lang="sv-SE" dirty="0" smtClean="0"/>
              <a:t>kronor</a:t>
            </a:r>
          </a:p>
          <a:p>
            <a:endParaRPr lang="sv-SE" dirty="0"/>
          </a:p>
          <a:p>
            <a:r>
              <a:rPr lang="sv-SE" dirty="0" smtClean="0"/>
              <a:t>Genomsnittligt a under 7 år blir </a:t>
            </a:r>
            <a:r>
              <a:rPr lang="sv-SE" dirty="0" smtClean="0"/>
              <a:t>85 758 </a:t>
            </a:r>
            <a:r>
              <a:rPr lang="sv-SE" dirty="0" smtClean="0"/>
              <a:t>x tabell D, n = 7 år, r = 20 % =</a:t>
            </a:r>
          </a:p>
          <a:p>
            <a:r>
              <a:rPr lang="sv-SE" dirty="0" smtClean="0"/>
              <a:t>= </a:t>
            </a:r>
            <a:r>
              <a:rPr lang="sv-SE" dirty="0" smtClean="0"/>
              <a:t>85 758 </a:t>
            </a:r>
            <a:r>
              <a:rPr lang="sv-SE" dirty="0" smtClean="0"/>
              <a:t>x 0,2774 = </a:t>
            </a:r>
            <a:r>
              <a:rPr lang="sv-SE" dirty="0" smtClean="0"/>
              <a:t>23 789 </a:t>
            </a:r>
            <a:r>
              <a:rPr lang="sv-SE" dirty="0" smtClean="0"/>
              <a:t>kronor</a:t>
            </a:r>
          </a:p>
          <a:p>
            <a:endParaRPr lang="sv-SE" dirty="0"/>
          </a:p>
          <a:p>
            <a:r>
              <a:rPr lang="sv-SE" dirty="0" smtClean="0"/>
              <a:t>R = 0, vi beräknar G / a =  100 000 / </a:t>
            </a:r>
            <a:r>
              <a:rPr lang="sv-SE" dirty="0" smtClean="0"/>
              <a:t>23 789 </a:t>
            </a:r>
            <a:r>
              <a:rPr lang="sv-SE" dirty="0" smtClean="0"/>
              <a:t>= </a:t>
            </a:r>
            <a:r>
              <a:rPr lang="sv-SE" dirty="0" smtClean="0"/>
              <a:t>4,2036 </a:t>
            </a:r>
            <a:r>
              <a:rPr lang="sv-SE" dirty="0" smtClean="0"/>
              <a:t>vi tittar återigen i tabell C på raden n = 7 år och inser att avkastningen är </a:t>
            </a:r>
            <a:r>
              <a:rPr lang="sv-SE" dirty="0" smtClean="0"/>
              <a:t>ca 14 % vilket är klart under avkastningskravet på 20 %.</a:t>
            </a:r>
            <a:endParaRPr lang="sv-SE" dirty="0" smtClean="0"/>
          </a:p>
          <a:p>
            <a:endParaRPr lang="sv-SE" dirty="0"/>
          </a:p>
          <a:p>
            <a:r>
              <a:rPr lang="sv-SE" dirty="0" smtClean="0"/>
              <a:t>Vi tittar på investering Våt i nästa bild…</a:t>
            </a:r>
          </a:p>
          <a:p>
            <a:r>
              <a:rPr lang="sv-SE" dirty="0" smtClean="0"/>
              <a:t> </a:t>
            </a:r>
            <a:endParaRPr lang="sv-SE" dirty="0"/>
          </a:p>
        </p:txBody>
      </p:sp>
    </p:spTree>
    <p:extLst>
      <p:ext uri="{BB962C8B-B14F-4D97-AF65-F5344CB8AC3E}">
        <p14:creationId xmlns:p14="http://schemas.microsoft.com/office/powerpoint/2010/main" val="137377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0"/>
            <a:ext cx="8229600" cy="1143000"/>
          </a:xfrm>
        </p:spPr>
        <p:txBody>
          <a:bodyPr/>
          <a:lstStyle/>
          <a:p>
            <a:r>
              <a:rPr lang="sv-SE" dirty="0" smtClean="0">
                <a:solidFill>
                  <a:schemeClr val="tx2"/>
                </a:solidFill>
              </a:rPr>
              <a:t>Internräntemetoden</a:t>
            </a:r>
            <a:endParaRPr lang="sv-SE" dirty="0">
              <a:solidFill>
                <a:schemeClr val="tx2"/>
              </a:solidFill>
            </a:endParaRPr>
          </a:p>
        </p:txBody>
      </p:sp>
      <p:sp>
        <p:nvSpPr>
          <p:cNvPr id="4" name="TextBox 3"/>
          <p:cNvSpPr txBox="1"/>
          <p:nvPr/>
        </p:nvSpPr>
        <p:spPr>
          <a:xfrm>
            <a:off x="189856" y="1143000"/>
            <a:ext cx="8784976" cy="5909310"/>
          </a:xfrm>
          <a:prstGeom prst="rect">
            <a:avLst/>
          </a:prstGeom>
          <a:noFill/>
        </p:spPr>
        <p:txBody>
          <a:bodyPr wrap="square" rtlCol="0">
            <a:spAutoFit/>
          </a:bodyPr>
          <a:lstStyle/>
          <a:p>
            <a:r>
              <a:rPr lang="sv-SE" dirty="0" smtClean="0"/>
              <a:t>Våt har olika a vilket gör att vi först måste räkna om dessa inbetalningsöverskott till ett matematiskt korrekt värde för ett genomsnittligt a under 7 år.</a:t>
            </a:r>
          </a:p>
          <a:p>
            <a:endParaRPr lang="sv-SE" dirty="0"/>
          </a:p>
          <a:p>
            <a:r>
              <a:rPr lang="sv-SE" dirty="0" smtClean="0"/>
              <a:t>Vi tar hjälp av tabell B och tabell C för att räkna om inbetalningsöverskotten till ett nuvärde, därefter med hjälp av tabell D räknar vi ut ett genomsnitt.</a:t>
            </a:r>
          </a:p>
          <a:p>
            <a:endParaRPr lang="sv-SE" dirty="0"/>
          </a:p>
          <a:p>
            <a:r>
              <a:rPr lang="sv-SE" dirty="0" smtClean="0"/>
              <a:t>Nuvärde = (90 000 x tabell B, n = 1 år, r = 20 %) + (50 000 x tabell B, n = 2 år, r = 20 %) + </a:t>
            </a:r>
          </a:p>
          <a:p>
            <a:r>
              <a:rPr lang="sv-SE" dirty="0" smtClean="0"/>
              <a:t>(10 000 x (tabell C, n = 7 år – Tabell C, n = 2 år) = (90 000 x 0,8333) + (50 000 x 0,6944) + </a:t>
            </a:r>
          </a:p>
          <a:p>
            <a:r>
              <a:rPr lang="sv-SE" dirty="0" smtClean="0"/>
              <a:t>(10 000 x (3,6046 – 1,5278) = 130 485 kronor, </a:t>
            </a:r>
          </a:p>
          <a:p>
            <a:r>
              <a:rPr lang="sv-SE" dirty="0" smtClean="0"/>
              <a:t>Genomsnittligt a under 7 år blir 130 485 x tabell D, n = 7 år, r = 20 % = 130 485 x 0,2774 = </a:t>
            </a:r>
          </a:p>
          <a:p>
            <a:r>
              <a:rPr lang="sv-SE" dirty="0" smtClean="0"/>
              <a:t>= 36 197 kronor. </a:t>
            </a:r>
          </a:p>
          <a:p>
            <a:endParaRPr lang="sv-SE" dirty="0" smtClean="0"/>
          </a:p>
          <a:p>
            <a:r>
              <a:rPr lang="sv-SE" dirty="0" smtClean="0"/>
              <a:t>Vi har för Våt G = 150 000 kronor och R = 20 000 kr, vi måste då räkna om restvärde R till nuvärde och dra ifrån G för att sedan kunna dividera med a som vi räknat ut ovan. </a:t>
            </a:r>
          </a:p>
          <a:p>
            <a:r>
              <a:rPr lang="sv-SE" dirty="0" smtClean="0"/>
              <a:t>(G – R x tabell B, n = 7 år, r = 20 %) / a = 150 000 – (20 000 x 0,2791) / 36 197 =  </a:t>
            </a:r>
          </a:p>
          <a:p>
            <a:r>
              <a:rPr lang="sv-SE" dirty="0" smtClean="0"/>
              <a:t>= (150 000 – 5 582) / 36 197 = 3,9900, </a:t>
            </a:r>
          </a:p>
          <a:p>
            <a:r>
              <a:rPr lang="sv-SE" dirty="0" smtClean="0"/>
              <a:t>vi tittar i tabell C på raden n = 7 år och inser att avkastningen blir lägre än 20 % men </a:t>
            </a:r>
          </a:p>
          <a:p>
            <a:r>
              <a:rPr lang="sv-SE" dirty="0" smtClean="0"/>
              <a:t>vi har det tabellvärde som är närmast vid 4,0386 som ändå innebär skapliga 16 % avkastning på Investering Våt.</a:t>
            </a:r>
          </a:p>
          <a:p>
            <a:endParaRPr lang="sv-SE" dirty="0"/>
          </a:p>
          <a:p>
            <a:r>
              <a:rPr lang="sv-SE" dirty="0" smtClean="0"/>
              <a:t> </a:t>
            </a:r>
            <a:endParaRPr lang="sv-SE" dirty="0"/>
          </a:p>
        </p:txBody>
      </p:sp>
    </p:spTree>
    <p:extLst>
      <p:ext uri="{BB962C8B-B14F-4D97-AF65-F5344CB8AC3E}">
        <p14:creationId xmlns:p14="http://schemas.microsoft.com/office/powerpoint/2010/main" val="31893870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51520" y="183277"/>
            <a:ext cx="864096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sv-SE" sz="4000" dirty="0" smtClean="0">
                <a:solidFill>
                  <a:schemeClr val="tx2"/>
                </a:solidFill>
                <a:effectLst>
                  <a:outerShdw blurRad="38100" dist="38100" dir="2700000" algn="tl">
                    <a:srgbClr val="C0C0C0"/>
                  </a:outerShdw>
                </a:effectLst>
                <a:latin typeface="Arial" charset="0"/>
              </a:rPr>
              <a:t>Nettonuvärde respektive</a:t>
            </a:r>
          </a:p>
          <a:p>
            <a:pPr>
              <a:defRPr/>
            </a:pPr>
            <a:r>
              <a:rPr lang="sv-SE" sz="4000" dirty="0" err="1" smtClean="0">
                <a:solidFill>
                  <a:schemeClr val="tx2"/>
                </a:solidFill>
                <a:effectLst>
                  <a:outerShdw blurRad="38100" dist="38100" dir="2700000" algn="tl">
                    <a:srgbClr val="C0C0C0"/>
                  </a:outerShdw>
                </a:effectLst>
                <a:latin typeface="Arial" charset="0"/>
              </a:rPr>
              <a:t>Pay</a:t>
            </a:r>
            <a:r>
              <a:rPr lang="sv-SE" sz="4000" dirty="0" smtClean="0">
                <a:solidFill>
                  <a:schemeClr val="tx2"/>
                </a:solidFill>
                <a:effectLst>
                  <a:outerShdw blurRad="38100" dist="38100" dir="2700000" algn="tl">
                    <a:srgbClr val="C0C0C0"/>
                  </a:outerShdw>
                </a:effectLst>
                <a:latin typeface="Arial" charset="0"/>
              </a:rPr>
              <a:t> back samt Internräntemetoden</a:t>
            </a:r>
            <a:endParaRPr lang="sv-SE" sz="40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251520" y="1988840"/>
            <a:ext cx="8425557" cy="437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buFont typeface="Wingdings" pitchFamily="2" charset="2"/>
              <a:buChar char="l"/>
            </a:pPr>
            <a:r>
              <a:rPr lang="sv-SE" altLang="sv-SE" sz="3200" dirty="0" smtClean="0">
                <a:latin typeface="+mj-lt"/>
              </a:rPr>
              <a:t> Bikupa eller egen reflektion (ca 4 - 5 minuter)</a:t>
            </a:r>
          </a:p>
          <a:p>
            <a:pPr eaLnBrk="1" hangingPunct="1">
              <a:lnSpc>
                <a:spcPct val="90000"/>
              </a:lnSpc>
              <a:spcBef>
                <a:spcPct val="50000"/>
              </a:spcBef>
              <a:buClr>
                <a:schemeClr val="tx2"/>
              </a:buClr>
              <a:buSzPct val="75000"/>
            </a:pPr>
            <a:r>
              <a:rPr lang="sv-SE" altLang="sv-SE" sz="3200" dirty="0" smtClean="0">
                <a:latin typeface="+mj-lt"/>
              </a:rPr>
              <a:t>Enligt Nettonuvärdemetoden är Plask den minst lönsamma investeringen av de tre. </a:t>
            </a:r>
          </a:p>
          <a:p>
            <a:pPr eaLnBrk="1" hangingPunct="1">
              <a:lnSpc>
                <a:spcPct val="90000"/>
              </a:lnSpc>
              <a:spcBef>
                <a:spcPct val="50000"/>
              </a:spcBef>
              <a:buClr>
                <a:schemeClr val="tx2"/>
              </a:buClr>
              <a:buSzPct val="75000"/>
            </a:pPr>
            <a:r>
              <a:rPr lang="sv-SE" altLang="sv-SE" sz="3200" dirty="0" smtClean="0">
                <a:latin typeface="+mj-lt"/>
              </a:rPr>
              <a:t>Det visar säg att Plask har den kortaste återbetalningstiden av de tre (2,5 år).</a:t>
            </a:r>
          </a:p>
          <a:p>
            <a:pPr eaLnBrk="1" hangingPunct="1">
              <a:lnSpc>
                <a:spcPct val="90000"/>
              </a:lnSpc>
              <a:spcBef>
                <a:spcPct val="50000"/>
              </a:spcBef>
              <a:buClr>
                <a:schemeClr val="tx2"/>
              </a:buClr>
              <a:buSzPct val="75000"/>
            </a:pPr>
            <a:r>
              <a:rPr lang="sv-SE" altLang="sv-SE" sz="3200" dirty="0" smtClean="0">
                <a:latin typeface="+mj-lt"/>
              </a:rPr>
              <a:t>Enligt Internräntemetoden har Plask negativ avkastning, vänligen försök förklara hur det kan bli så…</a:t>
            </a:r>
          </a:p>
        </p:txBody>
      </p:sp>
    </p:spTree>
    <p:extLst>
      <p:ext uri="{BB962C8B-B14F-4D97-AF65-F5344CB8AC3E}">
        <p14:creationId xmlns:p14="http://schemas.microsoft.com/office/powerpoint/2010/main" val="10096932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905000" y="152400"/>
            <a:ext cx="684033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smtClean="0">
                <a:solidFill>
                  <a:schemeClr val="tx2"/>
                </a:solidFill>
                <a:effectLst>
                  <a:outerShdw blurRad="38100" dist="38100" dir="2700000" algn="tl">
                    <a:srgbClr val="C0C0C0"/>
                  </a:outerShdw>
                </a:effectLst>
                <a:latin typeface="Arial" charset="0"/>
              </a:rPr>
              <a:t>Internräntemetoden,</a:t>
            </a:r>
          </a:p>
          <a:p>
            <a:pPr>
              <a:defRPr/>
            </a:pPr>
            <a:r>
              <a:rPr lang="sv-SE" sz="4400" dirty="0" smtClean="0">
                <a:solidFill>
                  <a:schemeClr val="tx2"/>
                </a:solidFill>
                <a:effectLst>
                  <a:outerShdw blurRad="38100" dist="38100" dir="2700000" algn="tl">
                    <a:srgbClr val="C0C0C0"/>
                  </a:outerShdw>
                </a:effectLst>
                <a:latin typeface="Arial" charset="0"/>
              </a:rPr>
              <a:t>Nettonuvärdemetoden och</a:t>
            </a:r>
          </a:p>
          <a:p>
            <a:pPr>
              <a:defRPr/>
            </a:pPr>
            <a:r>
              <a:rPr lang="sv-SE" sz="4400" dirty="0" err="1" smtClean="0">
                <a:solidFill>
                  <a:schemeClr val="tx2"/>
                </a:solidFill>
                <a:effectLst>
                  <a:outerShdw blurRad="38100" dist="38100" dir="2700000" algn="tl">
                    <a:srgbClr val="C0C0C0"/>
                  </a:outerShdw>
                </a:effectLst>
                <a:latin typeface="Arial" charset="0"/>
              </a:rPr>
              <a:t>Pay</a:t>
            </a:r>
            <a:r>
              <a:rPr lang="sv-SE" sz="4400" dirty="0" smtClean="0">
                <a:solidFill>
                  <a:schemeClr val="tx2"/>
                </a:solidFill>
                <a:effectLst>
                  <a:outerShdw blurRad="38100" dist="38100" dir="2700000" algn="tl">
                    <a:srgbClr val="C0C0C0"/>
                  </a:outerShdw>
                </a:effectLst>
                <a:latin typeface="Arial" charset="0"/>
              </a:rPr>
              <a:t>-back metoden</a:t>
            </a:r>
            <a:endParaRPr lang="sv-SE" sz="44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1006475" y="3429000"/>
            <a:ext cx="8137525" cy="174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buFont typeface="Wingdings" pitchFamily="2" charset="2"/>
              <a:buChar char="l"/>
            </a:pPr>
            <a:r>
              <a:rPr lang="sv-SE" altLang="sv-SE" sz="3200" dirty="0"/>
              <a:t> </a:t>
            </a:r>
            <a:r>
              <a:rPr lang="sv-SE" altLang="sv-SE" sz="2800" dirty="0" smtClean="0"/>
              <a:t>Vi tittar på fråga T20 nr 16</a:t>
            </a:r>
          </a:p>
          <a:p>
            <a:pPr eaLnBrk="1" hangingPunct="1">
              <a:lnSpc>
                <a:spcPct val="90000"/>
              </a:lnSpc>
              <a:spcBef>
                <a:spcPct val="50000"/>
              </a:spcBef>
              <a:buClr>
                <a:schemeClr val="tx2"/>
              </a:buClr>
              <a:buSzPct val="75000"/>
              <a:buFont typeface="Wingdings" pitchFamily="2" charset="2"/>
              <a:buChar char="l"/>
            </a:pPr>
            <a:endParaRPr lang="sv-SE" altLang="sv-SE" sz="2800" dirty="0" smtClean="0"/>
          </a:p>
          <a:p>
            <a:pPr eaLnBrk="1" hangingPunct="1">
              <a:lnSpc>
                <a:spcPct val="90000"/>
              </a:lnSpc>
              <a:spcBef>
                <a:spcPct val="50000"/>
              </a:spcBef>
              <a:buClr>
                <a:schemeClr val="tx2"/>
              </a:buClr>
              <a:buSzPct val="75000"/>
              <a:buFont typeface="Wingdings" pitchFamily="2" charset="2"/>
              <a:buChar char="l"/>
            </a:pPr>
            <a:r>
              <a:rPr lang="sv-SE" altLang="sv-SE" sz="2800" dirty="0" smtClean="0"/>
              <a:t> Vi tittar på fråga T20 nr 23</a:t>
            </a:r>
            <a:endParaRPr lang="sv-SE" altLang="sv-SE" sz="2800" dirty="0"/>
          </a:p>
        </p:txBody>
      </p:sp>
    </p:spTree>
    <p:extLst>
      <p:ext uri="{BB962C8B-B14F-4D97-AF65-F5344CB8AC3E}">
        <p14:creationId xmlns:p14="http://schemas.microsoft.com/office/powerpoint/2010/main" val="43026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3427"/>
            <a:ext cx="8229600" cy="805726"/>
          </a:xfrm>
        </p:spPr>
        <p:txBody>
          <a:bodyPr>
            <a:normAutofit fontScale="90000"/>
          </a:bodyPr>
          <a:lstStyle/>
          <a:p>
            <a:r>
              <a:rPr lang="sv-SE" dirty="0" smtClean="0">
                <a:solidFill>
                  <a:schemeClr val="tx2"/>
                </a:solidFill>
              </a:rPr>
              <a:t>Vad är en investering för ett </a:t>
            </a:r>
            <a:r>
              <a:rPr lang="sv-SE" b="1" dirty="0" smtClean="0">
                <a:solidFill>
                  <a:schemeClr val="tx2"/>
                </a:solidFill>
              </a:rPr>
              <a:t>företag</a:t>
            </a:r>
            <a:r>
              <a:rPr lang="sv-SE" dirty="0" smtClean="0">
                <a:solidFill>
                  <a:schemeClr val="tx2"/>
                </a:solidFill>
              </a:rPr>
              <a:t> ?</a:t>
            </a:r>
            <a:endParaRPr lang="sv-SE" dirty="0">
              <a:solidFill>
                <a:schemeClr val="tx2"/>
              </a:solidFill>
            </a:endParaRPr>
          </a:p>
        </p:txBody>
      </p:sp>
      <p:sp>
        <p:nvSpPr>
          <p:cNvPr id="7" name="Platshållare för text 6"/>
          <p:cNvSpPr>
            <a:spLocks noGrp="1"/>
          </p:cNvSpPr>
          <p:nvPr>
            <p:ph type="body" idx="1"/>
          </p:nvPr>
        </p:nvSpPr>
        <p:spPr>
          <a:xfrm>
            <a:off x="467544" y="548680"/>
            <a:ext cx="4040188" cy="639762"/>
          </a:xfrm>
        </p:spPr>
        <p:txBody>
          <a:bodyPr/>
          <a:lstStyle/>
          <a:p>
            <a:r>
              <a:rPr lang="sv-SE" sz="2000" dirty="0" smtClean="0"/>
              <a:t>Definition</a:t>
            </a:r>
            <a:endParaRPr lang="sv-SE" sz="2000" dirty="0"/>
          </a:p>
        </p:txBody>
      </p:sp>
      <p:sp>
        <p:nvSpPr>
          <p:cNvPr id="3" name="Platshållare för innehåll 2"/>
          <p:cNvSpPr>
            <a:spLocks noGrp="1"/>
          </p:cNvSpPr>
          <p:nvPr>
            <p:ph sz="half" idx="2"/>
          </p:nvPr>
        </p:nvSpPr>
        <p:spPr>
          <a:xfrm>
            <a:off x="107504" y="1268759"/>
            <a:ext cx="4389884" cy="5256585"/>
          </a:xfrm>
        </p:spPr>
        <p:txBody>
          <a:bodyPr>
            <a:normAutofit/>
          </a:bodyPr>
          <a:lstStyle/>
          <a:p>
            <a:r>
              <a:rPr lang="sv-SE" sz="2000" dirty="0" smtClean="0"/>
              <a:t>Kapitalanvändning som får betalningskonsekvenser under många år. Kan vara medellång </a:t>
            </a:r>
          </a:p>
          <a:p>
            <a:pPr marL="0" indent="0">
              <a:buNone/>
            </a:pPr>
            <a:r>
              <a:rPr lang="sv-SE" sz="2000" dirty="0"/>
              <a:t> </a:t>
            </a:r>
            <a:r>
              <a:rPr lang="sv-SE" sz="2000" dirty="0" smtClean="0"/>
              <a:t>     från 3 år (ofta 5 år) till upp mot lång </a:t>
            </a:r>
            <a:r>
              <a:rPr lang="sv-SE" sz="2000" dirty="0"/>
              <a:t> </a:t>
            </a:r>
            <a:r>
              <a:rPr lang="sv-SE" sz="2000" dirty="0" smtClean="0"/>
              <a:t>  </a:t>
            </a:r>
          </a:p>
          <a:p>
            <a:pPr marL="0" indent="0">
              <a:buNone/>
            </a:pPr>
            <a:r>
              <a:rPr lang="sv-SE" sz="2000" dirty="0"/>
              <a:t> </a:t>
            </a:r>
            <a:r>
              <a:rPr lang="sv-SE" sz="2000" dirty="0" smtClean="0"/>
              <a:t>     tid vanligen 10, 20 eller 30 år.</a:t>
            </a:r>
          </a:p>
          <a:p>
            <a:pPr marL="0" indent="0">
              <a:buNone/>
            </a:pPr>
            <a:endParaRPr lang="sv-SE" sz="2000" dirty="0" smtClean="0"/>
          </a:p>
          <a:p>
            <a:r>
              <a:rPr lang="sv-SE" sz="2000" dirty="0" smtClean="0"/>
              <a:t>Bakgrund i ett företag kan vara </a:t>
            </a:r>
          </a:p>
          <a:p>
            <a:pPr lvl="1"/>
            <a:r>
              <a:rPr lang="sv-SE" dirty="0" smtClean="0"/>
              <a:t>Ska vi utöka vår kapacitet?</a:t>
            </a:r>
          </a:p>
          <a:p>
            <a:pPr lvl="1"/>
            <a:r>
              <a:rPr lang="sv-SE" dirty="0" smtClean="0"/>
              <a:t>Vilken maskin ska vi köpa?</a:t>
            </a:r>
          </a:p>
          <a:p>
            <a:pPr lvl="1"/>
            <a:r>
              <a:rPr lang="sv-SE" dirty="0" smtClean="0"/>
              <a:t>När ska vi byta ut maskinen?</a:t>
            </a:r>
          </a:p>
          <a:p>
            <a:pPr lvl="1"/>
            <a:r>
              <a:rPr lang="sv-SE" dirty="0" smtClean="0"/>
              <a:t>Ska vi använda mer IT stöd?</a:t>
            </a:r>
          </a:p>
          <a:p>
            <a:pPr lvl="1"/>
            <a:r>
              <a:rPr lang="sv-SE" dirty="0" smtClean="0"/>
              <a:t>Ska vi ta upp en ny produkt i vårt utbud och öka produktion?</a:t>
            </a:r>
          </a:p>
          <a:p>
            <a:pPr marL="457200" lvl="1" indent="0">
              <a:buNone/>
            </a:pPr>
            <a:r>
              <a:rPr lang="sv-SE" dirty="0" smtClean="0"/>
              <a:t>Ska </a:t>
            </a:r>
            <a:r>
              <a:rPr lang="sv-SE" dirty="0"/>
              <a:t>vi köpa eller hyra </a:t>
            </a:r>
            <a:r>
              <a:rPr lang="sv-SE" dirty="0" smtClean="0"/>
              <a:t>utrustningen?</a:t>
            </a:r>
            <a:endParaRPr lang="sv-SE" dirty="0"/>
          </a:p>
          <a:p>
            <a:pPr marL="457200" lvl="1" indent="0">
              <a:buNone/>
            </a:pPr>
            <a:endParaRPr lang="sv-SE" sz="1800" dirty="0"/>
          </a:p>
        </p:txBody>
      </p:sp>
      <p:sp>
        <p:nvSpPr>
          <p:cNvPr id="8" name="Platshållare för text 7"/>
          <p:cNvSpPr>
            <a:spLocks noGrp="1"/>
          </p:cNvSpPr>
          <p:nvPr>
            <p:ph type="body" sz="quarter" idx="3"/>
          </p:nvPr>
        </p:nvSpPr>
        <p:spPr>
          <a:xfrm>
            <a:off x="4644008" y="1340768"/>
            <a:ext cx="4041775" cy="639762"/>
          </a:xfrm>
        </p:spPr>
        <p:txBody>
          <a:bodyPr/>
          <a:lstStyle/>
          <a:p>
            <a:r>
              <a:rPr lang="sv-SE" sz="2000" dirty="0" smtClean="0"/>
              <a:t>Typer av investeringar</a:t>
            </a:r>
          </a:p>
        </p:txBody>
      </p:sp>
      <p:sp>
        <p:nvSpPr>
          <p:cNvPr id="5" name="Platshållare för innehåll 4"/>
          <p:cNvSpPr>
            <a:spLocks noGrp="1"/>
          </p:cNvSpPr>
          <p:nvPr>
            <p:ph sz="quarter" idx="4"/>
          </p:nvPr>
        </p:nvSpPr>
        <p:spPr>
          <a:xfrm>
            <a:off x="4645026" y="2174875"/>
            <a:ext cx="4041775" cy="3990429"/>
          </a:xfrm>
        </p:spPr>
        <p:txBody>
          <a:bodyPr>
            <a:normAutofit/>
          </a:bodyPr>
          <a:lstStyle/>
          <a:p>
            <a:r>
              <a:rPr lang="sv-SE" sz="2000" dirty="0" smtClean="0"/>
              <a:t>Ersättningsinvesteringar</a:t>
            </a:r>
          </a:p>
          <a:p>
            <a:r>
              <a:rPr lang="sv-SE" sz="2000" dirty="0" smtClean="0"/>
              <a:t>Expansionsinvesteringar</a:t>
            </a:r>
          </a:p>
          <a:p>
            <a:r>
              <a:rPr lang="sv-SE" sz="2000" dirty="0" smtClean="0"/>
              <a:t>Rationaliseringsinvesteringar</a:t>
            </a:r>
          </a:p>
          <a:p>
            <a:r>
              <a:rPr lang="sv-SE" sz="2000" dirty="0" smtClean="0"/>
              <a:t>Intäktshöjande investeringar</a:t>
            </a:r>
          </a:p>
          <a:p>
            <a:r>
              <a:rPr lang="sv-SE" sz="2000" dirty="0" smtClean="0"/>
              <a:t>Miljöinvesteringar</a:t>
            </a:r>
          </a:p>
          <a:p>
            <a:r>
              <a:rPr lang="sv-SE" sz="2000" dirty="0"/>
              <a:t>Ö</a:t>
            </a:r>
            <a:r>
              <a:rPr lang="sv-SE" sz="2000" dirty="0" smtClean="0"/>
              <a:t>vriga</a:t>
            </a:r>
          </a:p>
          <a:p>
            <a:endParaRPr lang="sv-SE" sz="2000" dirty="0" smtClean="0"/>
          </a:p>
          <a:p>
            <a:r>
              <a:rPr lang="sv-SE" sz="2000" dirty="0" smtClean="0"/>
              <a:t>Investeringar görs i </a:t>
            </a:r>
          </a:p>
          <a:p>
            <a:pPr lvl="1"/>
            <a:r>
              <a:rPr lang="sv-SE" sz="1800" dirty="0" smtClean="0">
                <a:latin typeface="+mj-lt"/>
              </a:rPr>
              <a:t>materiella anläggningar</a:t>
            </a:r>
          </a:p>
          <a:p>
            <a:pPr lvl="1"/>
            <a:r>
              <a:rPr lang="sv-SE" sz="1800" dirty="0" smtClean="0">
                <a:latin typeface="+mj-lt"/>
              </a:rPr>
              <a:t>finansiella tillgångar</a:t>
            </a:r>
          </a:p>
          <a:p>
            <a:pPr lvl="1"/>
            <a:r>
              <a:rPr lang="sv-SE" sz="1800" dirty="0" smtClean="0">
                <a:latin typeface="+mj-lt"/>
              </a:rPr>
              <a:t>immateriella tillgångar</a:t>
            </a:r>
          </a:p>
        </p:txBody>
      </p:sp>
    </p:spTree>
    <p:extLst>
      <p:ext uri="{BB962C8B-B14F-4D97-AF65-F5344CB8AC3E}">
        <p14:creationId xmlns:p14="http://schemas.microsoft.com/office/powerpoint/2010/main" val="29639780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95536" y="163033"/>
            <a:ext cx="8491011"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sv-SE" sz="4400" dirty="0" smtClean="0">
                <a:solidFill>
                  <a:schemeClr val="tx2"/>
                </a:solidFill>
                <a:effectLst>
                  <a:outerShdw blurRad="38100" dist="38100" dir="2700000" algn="tl">
                    <a:srgbClr val="C0C0C0"/>
                  </a:outerShdw>
                </a:effectLst>
                <a:latin typeface="Arial" charset="0"/>
              </a:rPr>
              <a:t>Internräntemetoden och</a:t>
            </a:r>
          </a:p>
          <a:p>
            <a:pPr>
              <a:defRPr/>
            </a:pPr>
            <a:r>
              <a:rPr lang="sv-SE" sz="4400" dirty="0">
                <a:solidFill>
                  <a:schemeClr val="tx2"/>
                </a:solidFill>
                <a:effectLst>
                  <a:outerShdw blurRad="38100" dist="38100" dir="2700000" algn="tl">
                    <a:srgbClr val="C0C0C0"/>
                  </a:outerShdw>
                </a:effectLst>
                <a:latin typeface="Arial" charset="0"/>
              </a:rPr>
              <a:t>a</a:t>
            </a:r>
            <a:r>
              <a:rPr lang="sv-SE" sz="4400" dirty="0" smtClean="0">
                <a:solidFill>
                  <a:schemeClr val="tx2"/>
                </a:solidFill>
                <a:effectLst>
                  <a:outerShdw blurRad="38100" dist="38100" dir="2700000" algn="tl">
                    <a:srgbClr val="C0C0C0"/>
                  </a:outerShdw>
                </a:effectLst>
                <a:latin typeface="Arial" charset="0"/>
              </a:rPr>
              <a:t>vkastning på två investeringsalt.</a:t>
            </a:r>
            <a:endParaRPr lang="sv-SE" sz="4400" dirty="0">
              <a:solidFill>
                <a:schemeClr val="tx2"/>
              </a:solidFill>
              <a:effectLst>
                <a:outerShdw blurRad="38100" dist="38100" dir="2700000" algn="tl">
                  <a:srgbClr val="C0C0C0"/>
                </a:outerShdw>
              </a:effectLst>
              <a:latin typeface="Arial" charset="0"/>
            </a:endParaRPr>
          </a:p>
        </p:txBody>
      </p:sp>
      <p:sp>
        <p:nvSpPr>
          <p:cNvPr id="2" name="textruta 1"/>
          <p:cNvSpPr txBox="1"/>
          <p:nvPr/>
        </p:nvSpPr>
        <p:spPr>
          <a:xfrm>
            <a:off x="467544" y="1700808"/>
            <a:ext cx="8280920" cy="4462760"/>
          </a:xfrm>
          <a:prstGeom prst="rect">
            <a:avLst/>
          </a:prstGeom>
          <a:noFill/>
        </p:spPr>
        <p:txBody>
          <a:bodyPr wrap="square" rtlCol="0">
            <a:spAutoFit/>
          </a:bodyPr>
          <a:lstStyle/>
          <a:p>
            <a:r>
              <a:rPr lang="sv-SE" dirty="0" smtClean="0"/>
              <a:t>Vi har två investeringar med n = 5 år och r = 10 %</a:t>
            </a:r>
          </a:p>
          <a:p>
            <a:r>
              <a:rPr lang="sv-SE" dirty="0" smtClean="0"/>
              <a:t>Alt A				Alt B</a:t>
            </a:r>
          </a:p>
          <a:p>
            <a:r>
              <a:rPr lang="sv-SE" dirty="0" smtClean="0"/>
              <a:t>G = 1 000 000 SEK			G = 1 600 000 SEK</a:t>
            </a:r>
          </a:p>
          <a:p>
            <a:r>
              <a:rPr lang="sv-SE" dirty="0"/>
              <a:t>a</a:t>
            </a:r>
            <a:r>
              <a:rPr lang="sv-SE" dirty="0" smtClean="0"/>
              <a:t> = 300 000 SEK			a = 450 000 SEK</a:t>
            </a:r>
          </a:p>
          <a:p>
            <a:r>
              <a:rPr lang="sv-SE" dirty="0" smtClean="0"/>
              <a:t>R = +/- 0				R = 25 000 SEK, tabell B, n=5, r=10 % är 0,6209</a:t>
            </a:r>
          </a:p>
          <a:p>
            <a:endParaRPr lang="sv-SE" dirty="0" smtClean="0"/>
          </a:p>
          <a:p>
            <a:r>
              <a:rPr lang="sv-SE" sz="1600" dirty="0" smtClean="0"/>
              <a:t>Med Internräntemetoden blir avkastningen för Alt A att vi räknar fram ett värde att titta i tabell C för att se vilken räntesats vi får. Formeln är när R = 0 hyfsat enkel:</a:t>
            </a:r>
          </a:p>
          <a:p>
            <a:r>
              <a:rPr lang="sv-SE" sz="1600" dirty="0" smtClean="0"/>
              <a:t>Tabell C värde = G / a = 1 000 000 / 300 000 = 3,3333 (3 och 1/3)</a:t>
            </a:r>
          </a:p>
          <a:p>
            <a:r>
              <a:rPr lang="sv-SE" sz="1600" dirty="0" smtClean="0"/>
              <a:t>Tittar vi i tabell C på raden n = 5 år ser vi att det närmaste tabellvärdet är 3,3522 vid 15 %.</a:t>
            </a:r>
          </a:p>
          <a:p>
            <a:endParaRPr lang="sv-SE" sz="1600" dirty="0" smtClean="0"/>
          </a:p>
          <a:p>
            <a:r>
              <a:rPr lang="sv-SE" sz="1600" dirty="0" smtClean="0"/>
              <a:t>För Alt B behöver vi först reducera G med nuvärde av R: 1 600 000 – (25 000 x 0,6209) = 1 584 477</a:t>
            </a:r>
          </a:p>
          <a:p>
            <a:r>
              <a:rPr lang="sv-SE" sz="1600" dirty="0" smtClean="0"/>
              <a:t>sedan blir Tabell C värde omräknat G / a = 1 584 477 / 450 000 = 3,5211</a:t>
            </a:r>
          </a:p>
          <a:p>
            <a:r>
              <a:rPr lang="sv-SE" sz="1600" dirty="0"/>
              <a:t>Tittar vi i tabell C på raden </a:t>
            </a:r>
            <a:r>
              <a:rPr lang="sv-SE" sz="1600" dirty="0" smtClean="0"/>
              <a:t>n </a:t>
            </a:r>
            <a:r>
              <a:rPr lang="sv-SE" sz="1600" dirty="0"/>
              <a:t>= 5 år ser vi att det närmaste tabellvärdet är </a:t>
            </a:r>
            <a:r>
              <a:rPr lang="sv-SE" sz="1600" dirty="0" smtClean="0"/>
              <a:t>3,5172 </a:t>
            </a:r>
            <a:r>
              <a:rPr lang="sv-SE" sz="1600" dirty="0"/>
              <a:t>vid </a:t>
            </a:r>
            <a:r>
              <a:rPr lang="sv-SE" sz="1600" dirty="0" smtClean="0"/>
              <a:t>13 %.</a:t>
            </a:r>
          </a:p>
          <a:p>
            <a:endParaRPr lang="sv-SE" sz="1600" dirty="0"/>
          </a:p>
          <a:p>
            <a:r>
              <a:rPr lang="sv-SE" sz="1600" dirty="0" smtClean="0"/>
              <a:t>Finns det en nivå på r då alternativen </a:t>
            </a:r>
            <a:r>
              <a:rPr lang="sv-SE" sz="1600" smtClean="0"/>
              <a:t>är ungefär lika </a:t>
            </a:r>
            <a:r>
              <a:rPr lang="sv-SE" sz="1600" dirty="0" smtClean="0"/>
              <a:t>lönsamma ?</a:t>
            </a:r>
          </a:p>
          <a:p>
            <a:r>
              <a:rPr lang="sv-SE" sz="1600" dirty="0" smtClean="0"/>
              <a:t> </a:t>
            </a:r>
            <a:endParaRPr lang="sv-SE" sz="1600" dirty="0"/>
          </a:p>
        </p:txBody>
      </p:sp>
    </p:spTree>
    <p:extLst>
      <p:ext uri="{BB962C8B-B14F-4D97-AF65-F5344CB8AC3E}">
        <p14:creationId xmlns:p14="http://schemas.microsoft.com/office/powerpoint/2010/main" val="2931081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23528" y="163033"/>
            <a:ext cx="871296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sv-SE" sz="3600" dirty="0" smtClean="0">
                <a:solidFill>
                  <a:schemeClr val="tx2"/>
                </a:solidFill>
                <a:effectLst>
                  <a:outerShdw blurRad="38100" dist="38100" dir="2700000" algn="tl">
                    <a:srgbClr val="C0C0C0"/>
                  </a:outerShdw>
                </a:effectLst>
                <a:latin typeface="Arial" charset="0"/>
              </a:rPr>
              <a:t>Internräntemetoden och</a:t>
            </a:r>
          </a:p>
          <a:p>
            <a:pPr>
              <a:defRPr/>
            </a:pPr>
            <a:r>
              <a:rPr lang="sv-SE" sz="3600" dirty="0">
                <a:solidFill>
                  <a:schemeClr val="tx2"/>
                </a:solidFill>
                <a:effectLst>
                  <a:outerShdw blurRad="38100" dist="38100" dir="2700000" algn="tl">
                    <a:srgbClr val="C0C0C0"/>
                  </a:outerShdw>
                </a:effectLst>
                <a:latin typeface="Arial" charset="0"/>
              </a:rPr>
              <a:t>a</a:t>
            </a:r>
            <a:r>
              <a:rPr lang="sv-SE" sz="3600" dirty="0" smtClean="0">
                <a:solidFill>
                  <a:schemeClr val="tx2"/>
                </a:solidFill>
                <a:effectLst>
                  <a:outerShdw blurRad="38100" dist="38100" dir="2700000" algn="tl">
                    <a:srgbClr val="C0C0C0"/>
                  </a:outerShdw>
                </a:effectLst>
                <a:latin typeface="Arial" charset="0"/>
              </a:rPr>
              <a:t>vkastning på två investeringsalternativ.</a:t>
            </a:r>
            <a:endParaRPr lang="sv-SE" sz="3600" dirty="0">
              <a:solidFill>
                <a:schemeClr val="tx2"/>
              </a:solidFill>
              <a:effectLst>
                <a:outerShdw blurRad="38100" dist="38100" dir="2700000" algn="tl">
                  <a:srgbClr val="C0C0C0"/>
                </a:outerShdw>
              </a:effectLst>
              <a:latin typeface="Arial" charset="0"/>
            </a:endParaRPr>
          </a:p>
        </p:txBody>
      </p:sp>
      <p:sp>
        <p:nvSpPr>
          <p:cNvPr id="2" name="textruta 1"/>
          <p:cNvSpPr txBox="1"/>
          <p:nvPr/>
        </p:nvSpPr>
        <p:spPr>
          <a:xfrm>
            <a:off x="480233" y="1495001"/>
            <a:ext cx="8280920" cy="5201424"/>
          </a:xfrm>
          <a:prstGeom prst="rect">
            <a:avLst/>
          </a:prstGeom>
          <a:noFill/>
        </p:spPr>
        <p:txBody>
          <a:bodyPr wrap="square" rtlCol="0">
            <a:spAutoFit/>
          </a:bodyPr>
          <a:lstStyle/>
          <a:p>
            <a:r>
              <a:rPr lang="sv-SE" dirty="0" smtClean="0"/>
              <a:t>Vi har två investeringar med n = 5 år och r = 10 %</a:t>
            </a:r>
          </a:p>
          <a:p>
            <a:r>
              <a:rPr lang="sv-SE" dirty="0" smtClean="0"/>
              <a:t>Alt A				Alt B</a:t>
            </a:r>
          </a:p>
          <a:p>
            <a:r>
              <a:rPr lang="sv-SE" dirty="0" smtClean="0"/>
              <a:t>G = 1 000 000 SEK			G = 1 600 000 SEK</a:t>
            </a:r>
          </a:p>
          <a:p>
            <a:r>
              <a:rPr lang="sv-SE" dirty="0"/>
              <a:t>a</a:t>
            </a:r>
            <a:r>
              <a:rPr lang="sv-SE" dirty="0" smtClean="0"/>
              <a:t> = 300 000 SEK			a = 450 000 SEK</a:t>
            </a:r>
          </a:p>
          <a:p>
            <a:r>
              <a:rPr lang="sv-SE" dirty="0" smtClean="0"/>
              <a:t>R = +/- 0				R = 25 000 SEK, tabell B, n=5, r=10 % är 0,6209</a:t>
            </a:r>
          </a:p>
          <a:p>
            <a:endParaRPr lang="sv-SE" dirty="0" smtClean="0"/>
          </a:p>
          <a:p>
            <a:r>
              <a:rPr lang="sv-SE" sz="1600" dirty="0" smtClean="0"/>
              <a:t>Finns det en nivå på r då alternativen är lika lönsamma ?</a:t>
            </a:r>
          </a:p>
          <a:p>
            <a:endParaRPr lang="sv-SE" sz="1600" dirty="0"/>
          </a:p>
          <a:p>
            <a:r>
              <a:rPr lang="sv-SE" sz="1600" dirty="0" smtClean="0"/>
              <a:t>Vi beräknade internräntan för Alt A till 15 % samt för Alt B 13 %.</a:t>
            </a:r>
          </a:p>
          <a:p>
            <a:endParaRPr lang="sv-SE" sz="1600" dirty="0"/>
          </a:p>
          <a:p>
            <a:r>
              <a:rPr lang="sv-SE" sz="1600" dirty="0" smtClean="0"/>
              <a:t>Enkel ekvation ställs upp: (300 000 * X) – 1 000 000 = (450 000 * X) – 1 584 477</a:t>
            </a:r>
          </a:p>
          <a:p>
            <a:endParaRPr lang="sv-SE" sz="1600" dirty="0"/>
          </a:p>
          <a:p>
            <a:r>
              <a:rPr lang="sv-SE" sz="1600" dirty="0" smtClean="0"/>
              <a:t>584 477 / 150 000 = X,   X = 3,8965</a:t>
            </a:r>
          </a:p>
          <a:p>
            <a:endParaRPr lang="sv-SE" sz="1600" dirty="0"/>
          </a:p>
          <a:p>
            <a:r>
              <a:rPr lang="sv-SE" sz="1600" dirty="0" smtClean="0"/>
              <a:t>Vi tittar i tabell C på raden n = 5 år och ser att det närmaste tabellvärdet är 3,8897 vid 9 %</a:t>
            </a:r>
          </a:p>
          <a:p>
            <a:endParaRPr lang="sv-SE" sz="1600" dirty="0"/>
          </a:p>
          <a:p>
            <a:r>
              <a:rPr lang="sv-SE" sz="1600" dirty="0" smtClean="0"/>
              <a:t>Beräkningen visar nu att investeringarna är mer eller mindre likvärdiga vid avkastningskravet  9 %.</a:t>
            </a:r>
          </a:p>
          <a:p>
            <a:r>
              <a:rPr lang="sv-SE" sz="1600" dirty="0" smtClean="0"/>
              <a:t>	</a:t>
            </a:r>
          </a:p>
          <a:p>
            <a:r>
              <a:rPr lang="sv-SE" sz="1600" b="1" dirty="0" smtClean="0"/>
              <a:t>Observera dock att Internräntemetoden visar att alternativ A alltid är lönsammast, oavsett vilken kalkylränta man väljer!</a:t>
            </a:r>
            <a:r>
              <a:rPr lang="sv-SE" sz="1600" dirty="0" smtClean="0"/>
              <a:t> </a:t>
            </a:r>
            <a:endParaRPr lang="sv-SE" sz="1600" dirty="0"/>
          </a:p>
        </p:txBody>
      </p:sp>
    </p:spTree>
    <p:extLst>
      <p:ext uri="{BB962C8B-B14F-4D97-AF65-F5344CB8AC3E}">
        <p14:creationId xmlns:p14="http://schemas.microsoft.com/office/powerpoint/2010/main" val="19756631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8229600" cy="1143000"/>
          </a:xfrm>
        </p:spPr>
        <p:txBody>
          <a:bodyPr/>
          <a:lstStyle/>
          <a:p>
            <a:r>
              <a:rPr lang="sv-SE" dirty="0" smtClean="0">
                <a:solidFill>
                  <a:schemeClr val="tx2"/>
                </a:solidFill>
              </a:rPr>
              <a:t>Annuitetsmetoden</a:t>
            </a:r>
            <a:endParaRPr lang="sv-SE" dirty="0">
              <a:solidFill>
                <a:schemeClr val="tx2"/>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8849" y="1196752"/>
            <a:ext cx="4062046" cy="2300288"/>
          </a:xfrm>
          <a:prstGeom prst="rect">
            <a:avLst/>
          </a:prstGeom>
          <a:noFill/>
          <a:ln w="38100">
            <a:solidFill>
              <a:srgbClr val="F4C28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865" y="1196752"/>
            <a:ext cx="3932800" cy="2480310"/>
          </a:xfrm>
          <a:prstGeom prst="rect">
            <a:avLst/>
          </a:prstGeom>
          <a:noFill/>
          <a:ln w="38100">
            <a:solidFill>
              <a:srgbClr val="F4C28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982" y="3861048"/>
            <a:ext cx="5773029" cy="2833688"/>
          </a:xfrm>
          <a:prstGeom prst="rect">
            <a:avLst/>
          </a:prstGeom>
          <a:noFill/>
          <a:ln w="38100">
            <a:solidFill>
              <a:srgbClr val="F4C28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Bildtext 1 12"/>
          <p:cNvSpPr/>
          <p:nvPr/>
        </p:nvSpPr>
        <p:spPr>
          <a:xfrm>
            <a:off x="7278768" y="3861048"/>
            <a:ext cx="1622855" cy="576064"/>
          </a:xfrm>
          <a:prstGeom prst="borderCallout1">
            <a:avLst>
              <a:gd name="adj1" fmla="val 44556"/>
              <a:gd name="adj2" fmla="val -4008"/>
              <a:gd name="adj3" fmla="val 80414"/>
              <a:gd name="adj4" fmla="val -425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dirty="0" smtClean="0">
                <a:solidFill>
                  <a:schemeClr val="tx1"/>
                </a:solidFill>
                <a:latin typeface="Arial MT"/>
              </a:rPr>
              <a:t>I exemplet är    r = 20%</a:t>
            </a:r>
            <a:endParaRPr lang="sv-SE" sz="1600" dirty="0">
              <a:solidFill>
                <a:schemeClr val="tx1"/>
              </a:solidFill>
              <a:latin typeface="Arial MT"/>
            </a:endParaRPr>
          </a:p>
        </p:txBody>
      </p:sp>
      <p:sp>
        <p:nvSpPr>
          <p:cNvPr id="14" name="Rektangel 13"/>
          <p:cNvSpPr/>
          <p:nvPr/>
        </p:nvSpPr>
        <p:spPr bwMode="auto">
          <a:xfrm>
            <a:off x="6632537" y="4678512"/>
            <a:ext cx="2302427" cy="2016224"/>
          </a:xfrm>
          <a:prstGeom prst="rect">
            <a:avLst/>
          </a:prstGeom>
          <a:solidFill>
            <a:srgbClr val="F4C28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R="0" defTabSz="914400" rtl="0" eaLnBrk="0" fontAlgn="base" latinLnBrk="0" hangingPunct="0">
              <a:lnSpc>
                <a:spcPct val="100000"/>
              </a:lnSpc>
              <a:spcBef>
                <a:spcPct val="0"/>
              </a:spcBef>
              <a:spcAft>
                <a:spcPct val="0"/>
              </a:spcAft>
              <a:buClrTx/>
              <a:buSzTx/>
              <a:tabLst/>
            </a:pPr>
            <a:r>
              <a:rPr lang="sv-SE" sz="1600" dirty="0" smtClean="0"/>
              <a:t>Ger samma information som nuvärdemetoden, men visar årliga belopp</a:t>
            </a:r>
          </a:p>
          <a:p>
            <a:pPr marR="0" defTabSz="914400" rtl="0" eaLnBrk="0" fontAlgn="base" latinLnBrk="0" hangingPunct="0">
              <a:lnSpc>
                <a:spcPct val="100000"/>
              </a:lnSpc>
              <a:spcBef>
                <a:spcPct val="0"/>
              </a:spcBef>
              <a:spcAft>
                <a:spcPct val="0"/>
              </a:spcAft>
              <a:buClrTx/>
              <a:buSzTx/>
              <a:tabLst/>
            </a:pPr>
            <a:endParaRPr lang="sv-SE" sz="1600" dirty="0"/>
          </a:p>
          <a:p>
            <a:pPr marR="0" defTabSz="914400" rtl="0" eaLnBrk="0" fontAlgn="base" latinLnBrk="0" hangingPunct="0">
              <a:lnSpc>
                <a:spcPct val="100000"/>
              </a:lnSpc>
              <a:spcBef>
                <a:spcPct val="0"/>
              </a:spcBef>
              <a:spcAft>
                <a:spcPct val="0"/>
              </a:spcAft>
              <a:buClrTx/>
              <a:buSzTx/>
              <a:tabLst/>
            </a:pPr>
            <a:r>
              <a:rPr lang="sv-SE" sz="1600" dirty="0" smtClean="0"/>
              <a:t>Bra vid jämförelser av investeringar med olika lång livslängd, och mot leasingavgifter.</a:t>
            </a:r>
            <a:endParaRPr lang="sv-SE" sz="1600" dirty="0"/>
          </a:p>
        </p:txBody>
      </p:sp>
    </p:spTree>
    <p:extLst>
      <p:ext uri="{BB962C8B-B14F-4D97-AF65-F5344CB8AC3E}">
        <p14:creationId xmlns:p14="http://schemas.microsoft.com/office/powerpoint/2010/main" val="384598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dissolve">
                                      <p:cBhvr>
                                        <p:cTn id="15" dur="500"/>
                                        <p:tgtEl>
                                          <p:spTgt spid="819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905000" y="152400"/>
            <a:ext cx="473719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smtClean="0">
                <a:solidFill>
                  <a:schemeClr val="tx2"/>
                </a:solidFill>
                <a:effectLst>
                  <a:outerShdw blurRad="38100" dist="38100" dir="2700000" algn="tl">
                    <a:srgbClr val="C0C0C0"/>
                  </a:outerShdw>
                </a:effectLst>
                <a:latin typeface="Arial" charset="0"/>
              </a:rPr>
              <a:t>Annuitetsmetoden</a:t>
            </a:r>
            <a:endParaRPr lang="sv-SE" sz="44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827584" y="1628800"/>
            <a:ext cx="8137525" cy="234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buFont typeface="Wingdings" pitchFamily="2" charset="2"/>
              <a:buChar char="l"/>
            </a:pPr>
            <a:r>
              <a:rPr lang="sv-SE" altLang="sv-SE" sz="3200" dirty="0"/>
              <a:t> </a:t>
            </a:r>
            <a:r>
              <a:rPr lang="sv-SE" altLang="sv-SE" sz="2800" dirty="0" smtClean="0"/>
              <a:t>Vi tittar på fråga T20 nr 14</a:t>
            </a:r>
          </a:p>
          <a:p>
            <a:pPr eaLnBrk="1" hangingPunct="1">
              <a:lnSpc>
                <a:spcPct val="90000"/>
              </a:lnSpc>
              <a:spcBef>
                <a:spcPct val="50000"/>
              </a:spcBef>
              <a:buClr>
                <a:schemeClr val="tx2"/>
              </a:buClr>
              <a:buSzPct val="75000"/>
              <a:buFont typeface="Wingdings" pitchFamily="2" charset="2"/>
              <a:buChar char="l"/>
            </a:pPr>
            <a:endParaRPr lang="sv-SE" altLang="sv-SE" sz="2800" dirty="0" smtClean="0"/>
          </a:p>
          <a:p>
            <a:pPr eaLnBrk="1" hangingPunct="1">
              <a:lnSpc>
                <a:spcPct val="90000"/>
              </a:lnSpc>
              <a:spcBef>
                <a:spcPct val="50000"/>
              </a:spcBef>
              <a:buClr>
                <a:schemeClr val="tx2"/>
              </a:buClr>
              <a:buSzPct val="75000"/>
              <a:buFont typeface="Wingdings" pitchFamily="2" charset="2"/>
              <a:buChar char="l"/>
            </a:pPr>
            <a:r>
              <a:rPr lang="sv-SE" altLang="sv-SE" sz="2800" dirty="0" smtClean="0"/>
              <a:t> </a:t>
            </a:r>
            <a:r>
              <a:rPr lang="sv-SE" altLang="sv-SE" sz="2800" dirty="0"/>
              <a:t>Vi tittar på fråga T20 nr </a:t>
            </a:r>
            <a:r>
              <a:rPr lang="sv-SE" altLang="sv-SE" sz="2800" dirty="0" smtClean="0"/>
              <a:t>24</a:t>
            </a:r>
            <a:endParaRPr lang="sv-SE" altLang="sv-SE" sz="2800" dirty="0"/>
          </a:p>
          <a:p>
            <a:pPr eaLnBrk="1" hangingPunct="1">
              <a:lnSpc>
                <a:spcPct val="90000"/>
              </a:lnSpc>
              <a:spcBef>
                <a:spcPct val="50000"/>
              </a:spcBef>
              <a:buClr>
                <a:schemeClr val="tx2"/>
              </a:buClr>
              <a:buSzPct val="75000"/>
              <a:buFont typeface="Wingdings" pitchFamily="2" charset="2"/>
              <a:buChar char="l"/>
            </a:pPr>
            <a:endParaRPr lang="sv-SE" altLang="sv-SE" sz="2800" dirty="0"/>
          </a:p>
        </p:txBody>
      </p:sp>
    </p:spTree>
    <p:extLst>
      <p:ext uri="{BB962C8B-B14F-4D97-AF65-F5344CB8AC3E}">
        <p14:creationId xmlns:p14="http://schemas.microsoft.com/office/powerpoint/2010/main" val="4465711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chemeClr val="tx2"/>
                </a:solidFill>
              </a:rPr>
              <a:t>Metoder för investeringskalkylering</a:t>
            </a:r>
            <a:endParaRPr lang="sv-SE" dirty="0">
              <a:solidFill>
                <a:schemeClr val="tx2"/>
              </a:solidFill>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961" y="1556792"/>
            <a:ext cx="6973179" cy="464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39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905000" y="152400"/>
            <a:ext cx="476765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err="1">
                <a:solidFill>
                  <a:schemeClr val="tx2"/>
                </a:solidFill>
                <a:effectLst>
                  <a:outerShdw blurRad="38100" dist="38100" dir="2700000" algn="tl">
                    <a:srgbClr val="C0C0C0"/>
                  </a:outerShdw>
                </a:effectLst>
                <a:latin typeface="Arial" charset="0"/>
              </a:rPr>
              <a:t>KänslighetsanaIys</a:t>
            </a:r>
            <a:endParaRPr lang="sv-SE" sz="44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755650" y="922340"/>
            <a:ext cx="8137525" cy="518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buFont typeface="Wingdings" pitchFamily="2" charset="2"/>
              <a:buChar char="l"/>
            </a:pPr>
            <a:r>
              <a:rPr lang="sv-SE" altLang="sv-SE" sz="3200" dirty="0"/>
              <a:t> </a:t>
            </a:r>
            <a:r>
              <a:rPr lang="sv-SE" altLang="sv-SE" dirty="0"/>
              <a:t>Vad händer om vi ändrar storleken på    </a:t>
            </a:r>
          </a:p>
          <a:p>
            <a:pPr eaLnBrk="1" hangingPunct="1">
              <a:lnSpc>
                <a:spcPct val="90000"/>
              </a:lnSpc>
              <a:spcBef>
                <a:spcPct val="50000"/>
              </a:spcBef>
              <a:buClr>
                <a:schemeClr val="tx2"/>
              </a:buClr>
              <a:buSzPct val="75000"/>
            </a:pPr>
            <a:r>
              <a:rPr lang="sv-SE" altLang="sv-SE" dirty="0"/>
              <a:t>     inbetalningsöverskotten ?</a:t>
            </a:r>
          </a:p>
          <a:p>
            <a:pPr eaLnBrk="1" hangingPunct="1">
              <a:lnSpc>
                <a:spcPct val="90000"/>
              </a:lnSpc>
              <a:spcBef>
                <a:spcPct val="50000"/>
              </a:spcBef>
              <a:buClr>
                <a:schemeClr val="tx2"/>
              </a:buClr>
              <a:buSzPct val="75000"/>
              <a:buFont typeface="Wingdings" pitchFamily="2" charset="2"/>
              <a:buChar char="l"/>
            </a:pPr>
            <a:r>
              <a:rPr lang="sv-SE" altLang="sv-SE" dirty="0"/>
              <a:t> Vad händer om vi ändrar kalkylräntan ?</a:t>
            </a:r>
          </a:p>
          <a:p>
            <a:pPr eaLnBrk="1" hangingPunct="1">
              <a:lnSpc>
                <a:spcPct val="90000"/>
              </a:lnSpc>
              <a:spcBef>
                <a:spcPct val="50000"/>
              </a:spcBef>
              <a:buClr>
                <a:schemeClr val="tx2"/>
              </a:buClr>
              <a:buSzPct val="75000"/>
              <a:buFont typeface="Wingdings" pitchFamily="2" charset="2"/>
              <a:buChar char="l"/>
            </a:pPr>
            <a:r>
              <a:rPr lang="sv-SE" altLang="sv-SE" dirty="0"/>
              <a:t> Vad händer om vi ändrar den ekonomiska </a:t>
            </a:r>
          </a:p>
          <a:p>
            <a:pPr eaLnBrk="1" hangingPunct="1">
              <a:lnSpc>
                <a:spcPct val="90000"/>
              </a:lnSpc>
              <a:spcBef>
                <a:spcPct val="50000"/>
              </a:spcBef>
              <a:buClr>
                <a:schemeClr val="tx2"/>
              </a:buClr>
              <a:buSzPct val="75000"/>
            </a:pPr>
            <a:r>
              <a:rPr lang="sv-SE" altLang="sv-SE" dirty="0"/>
              <a:t>    livslängden ?</a:t>
            </a:r>
          </a:p>
          <a:p>
            <a:pPr eaLnBrk="1" hangingPunct="1">
              <a:lnSpc>
                <a:spcPct val="90000"/>
              </a:lnSpc>
              <a:spcBef>
                <a:spcPct val="50000"/>
              </a:spcBef>
              <a:buClr>
                <a:schemeClr val="tx2"/>
              </a:buClr>
              <a:buSzPct val="75000"/>
              <a:buFont typeface="Wingdings" pitchFamily="2" charset="2"/>
              <a:buChar char="l"/>
            </a:pPr>
            <a:r>
              <a:rPr lang="sv-SE" altLang="sv-SE" dirty="0"/>
              <a:t> Tips – ändra först alltid 1 värde i taget, allt annat </a:t>
            </a:r>
          </a:p>
          <a:p>
            <a:pPr eaLnBrk="1" hangingPunct="1">
              <a:lnSpc>
                <a:spcPct val="90000"/>
              </a:lnSpc>
              <a:spcBef>
                <a:spcPct val="50000"/>
              </a:spcBef>
              <a:buClr>
                <a:schemeClr val="tx2"/>
              </a:buClr>
              <a:buSzPct val="75000"/>
            </a:pPr>
            <a:r>
              <a:rPr lang="sv-SE" altLang="sv-SE" dirty="0"/>
              <a:t>    lika, sedan kan kombinationsändringar göras.</a:t>
            </a:r>
          </a:p>
          <a:p>
            <a:pPr eaLnBrk="1" hangingPunct="1">
              <a:lnSpc>
                <a:spcPct val="90000"/>
              </a:lnSpc>
              <a:spcBef>
                <a:spcPct val="50000"/>
              </a:spcBef>
              <a:buClr>
                <a:schemeClr val="tx2"/>
              </a:buClr>
              <a:buSzPct val="75000"/>
              <a:buFont typeface="Wingdings" pitchFamily="2" charset="2"/>
              <a:buChar char="l"/>
            </a:pPr>
            <a:r>
              <a:rPr lang="sv-SE" altLang="sv-SE" dirty="0"/>
              <a:t> Beräkna gränsvärden för a, för r, för n om det </a:t>
            </a:r>
          </a:p>
          <a:p>
            <a:pPr eaLnBrk="1" hangingPunct="1">
              <a:lnSpc>
                <a:spcPct val="90000"/>
              </a:lnSpc>
              <a:spcBef>
                <a:spcPct val="50000"/>
              </a:spcBef>
              <a:buClr>
                <a:schemeClr val="tx2"/>
              </a:buClr>
              <a:buSzPct val="75000"/>
            </a:pPr>
            <a:r>
              <a:rPr lang="sv-SE" altLang="sv-SE" dirty="0"/>
              <a:t>    bättre </a:t>
            </a:r>
            <a:r>
              <a:rPr lang="sv-SE" altLang="sv-SE" dirty="0" smtClean="0"/>
              <a:t>illustrerar </a:t>
            </a:r>
            <a:r>
              <a:rPr lang="sv-SE" altLang="sv-SE" dirty="0"/>
              <a:t>risker med investeringen</a:t>
            </a:r>
            <a:r>
              <a:rPr lang="sv-SE" altLang="sv-SE" dirty="0" smtClean="0"/>
              <a:t>.</a:t>
            </a:r>
          </a:p>
          <a:p>
            <a:pPr marL="342900" indent="-342900" eaLnBrk="1" hangingPunct="1">
              <a:lnSpc>
                <a:spcPct val="90000"/>
              </a:lnSpc>
              <a:spcBef>
                <a:spcPct val="50000"/>
              </a:spcBef>
              <a:buClr>
                <a:schemeClr val="tx2"/>
              </a:buClr>
              <a:buSzPct val="75000"/>
              <a:buFont typeface="Arial" panose="020B0604020202020204" pitchFamily="34" charset="0"/>
              <a:buChar char="•"/>
            </a:pPr>
            <a:r>
              <a:rPr lang="sv-SE" altLang="sv-SE" dirty="0" smtClean="0"/>
              <a:t>Vi tittar på fråga T20 nr 18 </a:t>
            </a:r>
            <a:endParaRPr lang="sv-SE" altLang="sv-SE" dirty="0"/>
          </a:p>
        </p:txBody>
      </p:sp>
    </p:spTree>
    <p:extLst>
      <p:ext uri="{BB962C8B-B14F-4D97-AF65-F5344CB8AC3E}">
        <p14:creationId xmlns:p14="http://schemas.microsoft.com/office/powerpoint/2010/main" val="7151619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905000" y="152400"/>
            <a:ext cx="464101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smtClean="0">
                <a:solidFill>
                  <a:schemeClr val="tx2"/>
                </a:solidFill>
                <a:effectLst>
                  <a:outerShdw blurRad="38100" dist="38100" dir="2700000" algn="tl">
                    <a:srgbClr val="C0C0C0"/>
                  </a:outerShdw>
                </a:effectLst>
                <a:latin typeface="Arial" charset="0"/>
              </a:rPr>
              <a:t>Beräkningar med</a:t>
            </a:r>
          </a:p>
          <a:p>
            <a:pPr>
              <a:defRPr/>
            </a:pPr>
            <a:r>
              <a:rPr lang="sv-SE" sz="4400" dirty="0" smtClean="0">
                <a:solidFill>
                  <a:schemeClr val="tx2"/>
                </a:solidFill>
                <a:effectLst>
                  <a:outerShdw blurRad="38100" dist="38100" dir="2700000" algn="tl">
                    <a:srgbClr val="C0C0C0"/>
                  </a:outerShdw>
                </a:effectLst>
                <a:latin typeface="Arial" charset="0"/>
              </a:rPr>
              <a:t>känslighetsanalys</a:t>
            </a:r>
            <a:endParaRPr lang="sv-SE" sz="44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1911499" y="2996952"/>
            <a:ext cx="4634515" cy="174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buFont typeface="Wingdings" pitchFamily="2" charset="2"/>
              <a:buChar char="l"/>
            </a:pPr>
            <a:r>
              <a:rPr lang="sv-SE" altLang="sv-SE" sz="3200" dirty="0"/>
              <a:t> </a:t>
            </a:r>
            <a:r>
              <a:rPr lang="sv-SE" altLang="sv-SE" sz="2800" dirty="0" smtClean="0"/>
              <a:t>Vi tittar på fråga T20 nr 18</a:t>
            </a:r>
          </a:p>
          <a:p>
            <a:pPr eaLnBrk="1" hangingPunct="1">
              <a:lnSpc>
                <a:spcPct val="90000"/>
              </a:lnSpc>
              <a:spcBef>
                <a:spcPct val="50000"/>
              </a:spcBef>
              <a:buClr>
                <a:schemeClr val="tx2"/>
              </a:buClr>
              <a:buSzPct val="75000"/>
              <a:buFont typeface="Wingdings" pitchFamily="2" charset="2"/>
              <a:buChar char="l"/>
            </a:pPr>
            <a:endParaRPr lang="sv-SE" altLang="sv-SE" sz="2800" dirty="0" smtClean="0"/>
          </a:p>
          <a:p>
            <a:pPr eaLnBrk="1" hangingPunct="1">
              <a:lnSpc>
                <a:spcPct val="90000"/>
              </a:lnSpc>
              <a:spcBef>
                <a:spcPct val="50000"/>
              </a:spcBef>
              <a:buClr>
                <a:schemeClr val="tx2"/>
              </a:buClr>
              <a:buSzPct val="75000"/>
            </a:pPr>
            <a:endParaRPr lang="sv-SE" altLang="sv-SE" sz="2800" dirty="0"/>
          </a:p>
        </p:txBody>
      </p:sp>
    </p:spTree>
    <p:extLst>
      <p:ext uri="{BB962C8B-B14F-4D97-AF65-F5344CB8AC3E}">
        <p14:creationId xmlns:p14="http://schemas.microsoft.com/office/powerpoint/2010/main" val="24706791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905000" y="152400"/>
            <a:ext cx="442300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smtClean="0">
                <a:solidFill>
                  <a:schemeClr val="tx2"/>
                </a:solidFill>
                <a:effectLst>
                  <a:outerShdw blurRad="38100" dist="38100" dir="2700000" algn="tl">
                    <a:srgbClr val="C0C0C0"/>
                  </a:outerShdw>
                </a:effectLst>
                <a:latin typeface="Arial" charset="0"/>
              </a:rPr>
              <a:t>Köpa eller Leasa</a:t>
            </a:r>
          </a:p>
          <a:p>
            <a:pPr>
              <a:defRPr/>
            </a:pPr>
            <a:r>
              <a:rPr lang="sv-SE" sz="4400" dirty="0" smtClean="0">
                <a:solidFill>
                  <a:schemeClr val="tx2"/>
                </a:solidFill>
                <a:effectLst>
                  <a:outerShdw blurRad="38100" dist="38100" dir="2700000" algn="tl">
                    <a:srgbClr val="C0C0C0"/>
                  </a:outerShdw>
                </a:effectLst>
                <a:latin typeface="Arial" charset="0"/>
              </a:rPr>
              <a:t>Investering ?</a:t>
            </a:r>
            <a:endParaRPr lang="sv-SE" sz="44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1911499" y="2996952"/>
            <a:ext cx="4634515" cy="1742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buFont typeface="Wingdings" pitchFamily="2" charset="2"/>
              <a:buChar char="l"/>
            </a:pPr>
            <a:r>
              <a:rPr lang="sv-SE" altLang="sv-SE" sz="3200" dirty="0"/>
              <a:t> </a:t>
            </a:r>
            <a:r>
              <a:rPr lang="sv-SE" altLang="sv-SE" sz="2800" dirty="0" smtClean="0"/>
              <a:t>Vi tittar på fråga T20 nr </a:t>
            </a:r>
            <a:r>
              <a:rPr lang="sv-SE" altLang="sv-SE" sz="2800" dirty="0"/>
              <a:t>2</a:t>
            </a:r>
            <a:r>
              <a:rPr lang="sv-SE" altLang="sv-SE" sz="2800" dirty="0" smtClean="0"/>
              <a:t>8</a:t>
            </a:r>
          </a:p>
          <a:p>
            <a:pPr eaLnBrk="1" hangingPunct="1">
              <a:lnSpc>
                <a:spcPct val="90000"/>
              </a:lnSpc>
              <a:spcBef>
                <a:spcPct val="50000"/>
              </a:spcBef>
              <a:buClr>
                <a:schemeClr val="tx2"/>
              </a:buClr>
              <a:buSzPct val="75000"/>
              <a:buFont typeface="Wingdings" pitchFamily="2" charset="2"/>
              <a:buChar char="l"/>
            </a:pPr>
            <a:endParaRPr lang="sv-SE" altLang="sv-SE" sz="2800" dirty="0" smtClean="0"/>
          </a:p>
          <a:p>
            <a:pPr eaLnBrk="1" hangingPunct="1">
              <a:lnSpc>
                <a:spcPct val="90000"/>
              </a:lnSpc>
              <a:spcBef>
                <a:spcPct val="50000"/>
              </a:spcBef>
              <a:buClr>
                <a:schemeClr val="tx2"/>
              </a:buClr>
              <a:buSzPct val="75000"/>
            </a:pPr>
            <a:endParaRPr lang="sv-SE" altLang="sv-SE" sz="2800" dirty="0"/>
          </a:p>
        </p:txBody>
      </p:sp>
    </p:spTree>
    <p:extLst>
      <p:ext uri="{BB962C8B-B14F-4D97-AF65-F5344CB8AC3E}">
        <p14:creationId xmlns:p14="http://schemas.microsoft.com/office/powerpoint/2010/main" val="3520896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905000" y="152400"/>
            <a:ext cx="589456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smtClean="0">
                <a:solidFill>
                  <a:schemeClr val="tx2"/>
                </a:solidFill>
                <a:effectLst>
                  <a:outerShdw blurRad="38100" dist="38100" dir="2700000" algn="tl">
                    <a:srgbClr val="C0C0C0"/>
                  </a:outerShdw>
                </a:effectLst>
                <a:latin typeface="Arial" charset="0"/>
              </a:rPr>
              <a:t>Repetition</a:t>
            </a:r>
          </a:p>
          <a:p>
            <a:pPr>
              <a:defRPr/>
            </a:pPr>
            <a:r>
              <a:rPr lang="sv-SE" sz="4400" dirty="0" smtClean="0">
                <a:solidFill>
                  <a:schemeClr val="tx2"/>
                </a:solidFill>
                <a:effectLst>
                  <a:outerShdw blurRad="38100" dist="38100" dir="2700000" algn="tl">
                    <a:srgbClr val="C0C0C0"/>
                  </a:outerShdw>
                </a:effectLst>
                <a:latin typeface="Arial" charset="0"/>
              </a:rPr>
              <a:t>Investeringskalkylering</a:t>
            </a:r>
            <a:endParaRPr lang="sv-SE" sz="44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2051720" y="2703016"/>
            <a:ext cx="463451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buFont typeface="Wingdings" pitchFamily="2" charset="2"/>
              <a:buChar char="l"/>
            </a:pPr>
            <a:r>
              <a:rPr lang="sv-SE" altLang="sv-SE" sz="3200" dirty="0"/>
              <a:t> </a:t>
            </a:r>
            <a:r>
              <a:rPr lang="sv-SE" altLang="sv-SE" sz="2800" dirty="0" smtClean="0"/>
              <a:t>Vi tittar på fråga T20 nr 27</a:t>
            </a:r>
          </a:p>
          <a:p>
            <a:pPr eaLnBrk="1" hangingPunct="1">
              <a:lnSpc>
                <a:spcPct val="90000"/>
              </a:lnSpc>
              <a:spcBef>
                <a:spcPct val="50000"/>
              </a:spcBef>
              <a:buClr>
                <a:schemeClr val="tx2"/>
              </a:buClr>
              <a:buSzPct val="75000"/>
              <a:buFont typeface="Wingdings" pitchFamily="2" charset="2"/>
              <a:buChar char="l"/>
            </a:pPr>
            <a:endParaRPr lang="sv-SE" altLang="sv-SE" sz="2800" dirty="0"/>
          </a:p>
          <a:p>
            <a:pPr eaLnBrk="1" hangingPunct="1">
              <a:lnSpc>
                <a:spcPct val="90000"/>
              </a:lnSpc>
              <a:spcBef>
                <a:spcPct val="50000"/>
              </a:spcBef>
              <a:buClr>
                <a:schemeClr val="tx2"/>
              </a:buClr>
              <a:buSzPct val="75000"/>
              <a:buFont typeface="Wingdings" pitchFamily="2" charset="2"/>
              <a:buChar char="l"/>
            </a:pPr>
            <a:r>
              <a:rPr lang="sv-SE" altLang="sv-SE" sz="2800" dirty="0" smtClean="0"/>
              <a:t> Vi tittar på fråga T20 nr 31</a:t>
            </a:r>
          </a:p>
          <a:p>
            <a:pPr eaLnBrk="1" hangingPunct="1">
              <a:lnSpc>
                <a:spcPct val="90000"/>
              </a:lnSpc>
              <a:spcBef>
                <a:spcPct val="50000"/>
              </a:spcBef>
              <a:buClr>
                <a:schemeClr val="tx2"/>
              </a:buClr>
              <a:buSzPct val="75000"/>
              <a:buFont typeface="Wingdings" pitchFamily="2" charset="2"/>
              <a:buChar char="l"/>
            </a:pPr>
            <a:endParaRPr lang="sv-SE" altLang="sv-SE" sz="2800" dirty="0"/>
          </a:p>
          <a:p>
            <a:pPr eaLnBrk="1" hangingPunct="1">
              <a:lnSpc>
                <a:spcPct val="90000"/>
              </a:lnSpc>
              <a:spcBef>
                <a:spcPct val="50000"/>
              </a:spcBef>
              <a:buClr>
                <a:schemeClr val="tx2"/>
              </a:buClr>
              <a:buSzPct val="75000"/>
              <a:buFont typeface="Wingdings" pitchFamily="2" charset="2"/>
              <a:buChar char="l"/>
            </a:pPr>
            <a:r>
              <a:rPr lang="sv-SE" altLang="sv-SE" sz="2800" dirty="0" smtClean="0"/>
              <a:t> Vi tittar på fråga T20 nr 29</a:t>
            </a:r>
          </a:p>
          <a:p>
            <a:pPr eaLnBrk="1" hangingPunct="1">
              <a:lnSpc>
                <a:spcPct val="90000"/>
              </a:lnSpc>
              <a:spcBef>
                <a:spcPct val="50000"/>
              </a:spcBef>
              <a:buClr>
                <a:schemeClr val="tx2"/>
              </a:buClr>
              <a:buSzPct val="75000"/>
              <a:buFont typeface="Wingdings" pitchFamily="2" charset="2"/>
              <a:buChar char="l"/>
            </a:pPr>
            <a:endParaRPr lang="sv-SE" altLang="sv-SE" sz="2800" dirty="0" smtClean="0"/>
          </a:p>
          <a:p>
            <a:pPr eaLnBrk="1" hangingPunct="1">
              <a:lnSpc>
                <a:spcPct val="90000"/>
              </a:lnSpc>
              <a:spcBef>
                <a:spcPct val="50000"/>
              </a:spcBef>
              <a:buClr>
                <a:schemeClr val="tx2"/>
              </a:buClr>
              <a:buSzPct val="75000"/>
            </a:pPr>
            <a:endParaRPr lang="sv-SE" altLang="sv-SE" sz="2800" dirty="0"/>
          </a:p>
        </p:txBody>
      </p:sp>
    </p:spTree>
    <p:extLst>
      <p:ext uri="{BB962C8B-B14F-4D97-AF65-F5344CB8AC3E}">
        <p14:creationId xmlns:p14="http://schemas.microsoft.com/office/powerpoint/2010/main" val="3839696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899592" y="183277"/>
            <a:ext cx="796724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smtClean="0">
                <a:solidFill>
                  <a:schemeClr val="tx2"/>
                </a:solidFill>
                <a:effectLst>
                  <a:outerShdw blurRad="38100" dist="38100" dir="2700000" algn="tl">
                    <a:srgbClr val="C0C0C0"/>
                  </a:outerShdw>
                </a:effectLst>
                <a:latin typeface="Arial" charset="0"/>
              </a:rPr>
              <a:t>Våra modeller för bedömningar</a:t>
            </a:r>
            <a:endParaRPr lang="sv-SE" sz="44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467544" y="1268760"/>
            <a:ext cx="8425557" cy="467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buFont typeface="Wingdings" pitchFamily="2" charset="2"/>
              <a:buChar char="l"/>
            </a:pPr>
            <a:r>
              <a:rPr lang="sv-SE" altLang="sv-SE" sz="3200" dirty="0" smtClean="0">
                <a:latin typeface="+mj-lt"/>
              </a:rPr>
              <a:t> Bikupa (4 minuter)</a:t>
            </a:r>
          </a:p>
          <a:p>
            <a:pPr eaLnBrk="1" hangingPunct="1">
              <a:lnSpc>
                <a:spcPct val="90000"/>
              </a:lnSpc>
              <a:spcBef>
                <a:spcPct val="50000"/>
              </a:spcBef>
              <a:buClr>
                <a:schemeClr val="tx2"/>
              </a:buClr>
              <a:buSzPct val="75000"/>
              <a:buFont typeface="Wingdings" pitchFamily="2" charset="2"/>
              <a:buChar char="l"/>
            </a:pPr>
            <a:endParaRPr lang="sv-SE" altLang="sv-SE" sz="3200" dirty="0">
              <a:latin typeface="+mj-lt"/>
            </a:endParaRPr>
          </a:p>
          <a:p>
            <a:pPr eaLnBrk="1" hangingPunct="1">
              <a:lnSpc>
                <a:spcPct val="90000"/>
              </a:lnSpc>
              <a:spcBef>
                <a:spcPct val="50000"/>
              </a:spcBef>
              <a:buClr>
                <a:schemeClr val="tx2"/>
              </a:buClr>
              <a:buSzPct val="75000"/>
              <a:buFont typeface="Wingdings" pitchFamily="2" charset="2"/>
              <a:buChar char="l"/>
            </a:pPr>
            <a:r>
              <a:rPr lang="sv-SE" altLang="sv-SE" sz="3200" dirty="0" smtClean="0">
                <a:latin typeface="+mj-lt"/>
              </a:rPr>
              <a:t> Vilka investeringar gör vi under en ”normal”  </a:t>
            </a:r>
          </a:p>
          <a:p>
            <a:pPr eaLnBrk="1" hangingPunct="1">
              <a:lnSpc>
                <a:spcPct val="90000"/>
              </a:lnSpc>
              <a:spcBef>
                <a:spcPct val="50000"/>
              </a:spcBef>
              <a:buClr>
                <a:schemeClr val="tx2"/>
              </a:buClr>
              <a:buSzPct val="75000"/>
            </a:pPr>
            <a:r>
              <a:rPr lang="sv-SE" altLang="sv-SE" sz="3200" dirty="0">
                <a:latin typeface="+mj-lt"/>
              </a:rPr>
              <a:t> </a:t>
            </a:r>
            <a:r>
              <a:rPr lang="sv-SE" altLang="sv-SE" sz="3200" dirty="0" smtClean="0">
                <a:latin typeface="+mj-lt"/>
              </a:rPr>
              <a:t>   livstid som privatpersoner ?</a:t>
            </a:r>
          </a:p>
          <a:p>
            <a:pPr eaLnBrk="1" hangingPunct="1">
              <a:lnSpc>
                <a:spcPct val="90000"/>
              </a:lnSpc>
              <a:spcBef>
                <a:spcPct val="50000"/>
              </a:spcBef>
              <a:buClr>
                <a:schemeClr val="tx2"/>
              </a:buClr>
              <a:buSzPct val="75000"/>
              <a:buFont typeface="Wingdings" pitchFamily="2" charset="2"/>
              <a:buChar char="l"/>
            </a:pPr>
            <a:endParaRPr lang="sv-SE" altLang="sv-SE" sz="3200" dirty="0" smtClean="0">
              <a:latin typeface="+mj-lt"/>
            </a:endParaRPr>
          </a:p>
          <a:p>
            <a:pPr eaLnBrk="1" hangingPunct="1">
              <a:lnSpc>
                <a:spcPct val="90000"/>
              </a:lnSpc>
              <a:spcBef>
                <a:spcPct val="50000"/>
              </a:spcBef>
              <a:buClr>
                <a:schemeClr val="tx2"/>
              </a:buClr>
              <a:buSzPct val="75000"/>
              <a:buFont typeface="Wingdings" pitchFamily="2" charset="2"/>
              <a:buChar char="l"/>
            </a:pPr>
            <a:r>
              <a:rPr lang="sv-SE" altLang="sv-SE" sz="3200" dirty="0">
                <a:latin typeface="+mj-lt"/>
              </a:rPr>
              <a:t> </a:t>
            </a:r>
            <a:r>
              <a:rPr lang="sv-SE" altLang="sv-SE" sz="3200" dirty="0" smtClean="0">
                <a:latin typeface="+mj-lt"/>
              </a:rPr>
              <a:t>Hur förbereder vi oss som privatpersoner innan </a:t>
            </a:r>
          </a:p>
          <a:p>
            <a:pPr eaLnBrk="1" hangingPunct="1">
              <a:lnSpc>
                <a:spcPct val="90000"/>
              </a:lnSpc>
              <a:spcBef>
                <a:spcPct val="50000"/>
              </a:spcBef>
              <a:buClr>
                <a:schemeClr val="tx2"/>
              </a:buClr>
              <a:buSzPct val="75000"/>
            </a:pPr>
            <a:r>
              <a:rPr lang="sv-SE" altLang="sv-SE" sz="3200" dirty="0">
                <a:latin typeface="+mj-lt"/>
              </a:rPr>
              <a:t> </a:t>
            </a:r>
            <a:r>
              <a:rPr lang="sv-SE" altLang="sv-SE" sz="3200" dirty="0" smtClean="0">
                <a:latin typeface="+mj-lt"/>
              </a:rPr>
              <a:t>   vi genomför de/dom investeringarna ?</a:t>
            </a:r>
            <a:endParaRPr lang="sv-SE" altLang="sv-SE" dirty="0">
              <a:latin typeface="+mj-lt"/>
            </a:endParaRPr>
          </a:p>
        </p:txBody>
      </p:sp>
    </p:spTree>
    <p:extLst>
      <p:ext uri="{BB962C8B-B14F-4D97-AF65-F5344CB8AC3E}">
        <p14:creationId xmlns:p14="http://schemas.microsoft.com/office/powerpoint/2010/main" val="100033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504" y="34133"/>
            <a:ext cx="8856984" cy="1143000"/>
          </a:xfrm>
        </p:spPr>
        <p:txBody>
          <a:bodyPr>
            <a:noAutofit/>
          </a:bodyPr>
          <a:lstStyle/>
          <a:p>
            <a:r>
              <a:rPr lang="sv-SE" sz="3600" dirty="0" smtClean="0">
                <a:solidFill>
                  <a:schemeClr val="tx2"/>
                </a:solidFill>
              </a:rPr>
              <a:t>Finansiella investeringar exempel på modeller</a:t>
            </a:r>
            <a:endParaRPr lang="sv-SE" sz="3600" dirty="0">
              <a:solidFill>
                <a:schemeClr val="tx2"/>
              </a:solidFill>
            </a:endParaRPr>
          </a:p>
        </p:txBody>
      </p:sp>
      <p:sp>
        <p:nvSpPr>
          <p:cNvPr id="7" name="Platshållare för text 6"/>
          <p:cNvSpPr>
            <a:spLocks noGrp="1"/>
          </p:cNvSpPr>
          <p:nvPr>
            <p:ph type="body" idx="1"/>
          </p:nvPr>
        </p:nvSpPr>
        <p:spPr>
          <a:xfrm>
            <a:off x="457200" y="1177133"/>
            <a:ext cx="4040188" cy="639762"/>
          </a:xfrm>
        </p:spPr>
        <p:txBody>
          <a:bodyPr/>
          <a:lstStyle/>
          <a:p>
            <a:r>
              <a:rPr lang="sv-SE" sz="2000" dirty="0" smtClean="0"/>
              <a:t>Aktiemarknaden</a:t>
            </a:r>
            <a:endParaRPr lang="sv-SE" sz="2000" dirty="0"/>
          </a:p>
        </p:txBody>
      </p:sp>
      <p:sp>
        <p:nvSpPr>
          <p:cNvPr id="3" name="Platshållare för innehåll 2"/>
          <p:cNvSpPr>
            <a:spLocks noGrp="1"/>
          </p:cNvSpPr>
          <p:nvPr>
            <p:ph sz="half" idx="2"/>
          </p:nvPr>
        </p:nvSpPr>
        <p:spPr>
          <a:xfrm>
            <a:off x="107504" y="2174876"/>
            <a:ext cx="4389884" cy="4350468"/>
          </a:xfrm>
        </p:spPr>
        <p:txBody>
          <a:bodyPr>
            <a:normAutofit fontScale="85000" lnSpcReduction="10000"/>
          </a:bodyPr>
          <a:lstStyle/>
          <a:p>
            <a:pPr lvl="1">
              <a:buFont typeface="Wingdings" panose="05000000000000000000" pitchFamily="2" charset="2"/>
              <a:buChar char="Ø"/>
            </a:pPr>
            <a:r>
              <a:rPr lang="sv-SE" sz="2100" dirty="0" smtClean="0"/>
              <a:t>Gordons formel</a:t>
            </a:r>
          </a:p>
          <a:p>
            <a:pPr lvl="1">
              <a:buFont typeface="Wingdings" panose="05000000000000000000" pitchFamily="2" charset="2"/>
              <a:buChar char="Ø"/>
            </a:pPr>
            <a:endParaRPr lang="sv-SE" sz="1800" dirty="0" smtClean="0"/>
          </a:p>
          <a:p>
            <a:pPr lvl="1">
              <a:buFont typeface="Wingdings" panose="05000000000000000000" pitchFamily="2" charset="2"/>
              <a:buChar char="Ø"/>
            </a:pPr>
            <a:endParaRPr lang="sv-SE" sz="1800" dirty="0"/>
          </a:p>
          <a:p>
            <a:pPr marL="457200" lvl="1" indent="0">
              <a:buNone/>
            </a:pPr>
            <a:endParaRPr lang="sv-SE" sz="1800" dirty="0"/>
          </a:p>
          <a:p>
            <a:pPr marL="0" lvl="0" indent="0" eaLnBrk="0" fontAlgn="base" hangingPunct="0">
              <a:spcBef>
                <a:spcPct val="0"/>
              </a:spcBef>
              <a:spcAft>
                <a:spcPct val="0"/>
              </a:spcAft>
              <a:buNone/>
            </a:pPr>
            <a:endParaRPr lang="sv-SE" altLang="sv-SE" sz="600" dirty="0"/>
          </a:p>
          <a:p>
            <a:pPr marL="0" lvl="0" indent="0" eaLnBrk="0" fontAlgn="base" hangingPunct="0">
              <a:spcBef>
                <a:spcPct val="0"/>
              </a:spcBef>
              <a:spcAft>
                <a:spcPct val="0"/>
              </a:spcAft>
              <a:buNone/>
            </a:pPr>
            <a:r>
              <a:rPr lang="sv-SE" altLang="sv-SE" sz="1800" dirty="0" smtClean="0">
                <a:solidFill>
                  <a:srgbClr val="212529"/>
                </a:solidFill>
                <a:latin typeface="+mj-lt"/>
              </a:rPr>
              <a:t>P</a:t>
            </a:r>
            <a:r>
              <a:rPr lang="sv-SE" altLang="sv-SE" sz="1100" dirty="0" smtClean="0">
                <a:solidFill>
                  <a:srgbClr val="212529"/>
                </a:solidFill>
                <a:latin typeface="+mj-lt"/>
              </a:rPr>
              <a:t>0 </a:t>
            </a:r>
            <a:r>
              <a:rPr lang="sv-SE" altLang="sv-SE" sz="1800" dirty="0" smtClean="0">
                <a:solidFill>
                  <a:srgbClr val="212529"/>
                </a:solidFill>
                <a:latin typeface="+mj-lt"/>
              </a:rPr>
              <a:t>=</a:t>
            </a:r>
            <a:r>
              <a:rPr lang="sv-SE" altLang="sv-SE" sz="1800" dirty="0">
                <a:solidFill>
                  <a:srgbClr val="212529"/>
                </a:solidFill>
                <a:latin typeface="+mj-lt"/>
              </a:rPr>
              <a:t> </a:t>
            </a:r>
            <a:r>
              <a:rPr lang="sv-SE" altLang="sv-SE" sz="1800" dirty="0" smtClean="0">
                <a:solidFill>
                  <a:srgbClr val="212529"/>
                </a:solidFill>
                <a:latin typeface="+mj-lt"/>
              </a:rPr>
              <a:t>Summan </a:t>
            </a:r>
            <a:r>
              <a:rPr lang="sv-SE" altLang="sv-SE" sz="1800" dirty="0">
                <a:solidFill>
                  <a:srgbClr val="212529"/>
                </a:solidFill>
                <a:latin typeface="+mj-lt"/>
              </a:rPr>
              <a:t>av </a:t>
            </a:r>
            <a:r>
              <a:rPr lang="sv-SE" altLang="sv-SE" sz="1800" dirty="0" smtClean="0">
                <a:solidFill>
                  <a:srgbClr val="212529"/>
                </a:solidFill>
                <a:latin typeface="+mj-lt"/>
              </a:rPr>
              <a:t>alla de </a:t>
            </a:r>
            <a:r>
              <a:rPr lang="sv-SE" altLang="sv-SE" sz="1800" dirty="0">
                <a:solidFill>
                  <a:srgbClr val="212529"/>
                </a:solidFill>
                <a:latin typeface="+mj-lt"/>
              </a:rPr>
              <a:t>framtida </a:t>
            </a:r>
            <a:r>
              <a:rPr lang="sv-SE" altLang="sv-SE" sz="1800" dirty="0" smtClean="0">
                <a:solidFill>
                  <a:srgbClr val="212529"/>
                </a:solidFill>
                <a:latin typeface="+mj-lt"/>
              </a:rPr>
              <a:t>fria kassaflödena ända in </a:t>
            </a:r>
            <a:r>
              <a:rPr lang="sv-SE" altLang="sv-SE" sz="1800" dirty="0">
                <a:solidFill>
                  <a:srgbClr val="212529"/>
                </a:solidFill>
                <a:latin typeface="+mj-lt"/>
              </a:rPr>
              <a:t>i evigheten</a:t>
            </a:r>
            <a:r>
              <a:rPr lang="sv-SE" altLang="sv-SE" sz="1800" dirty="0" smtClean="0">
                <a:solidFill>
                  <a:srgbClr val="212529"/>
                </a:solidFill>
                <a:latin typeface="+mj-lt"/>
              </a:rPr>
              <a:t>.</a:t>
            </a:r>
          </a:p>
          <a:p>
            <a:pPr marL="0" lvl="0" indent="0" eaLnBrk="0" fontAlgn="base" hangingPunct="0">
              <a:spcBef>
                <a:spcPct val="0"/>
              </a:spcBef>
              <a:spcAft>
                <a:spcPct val="0"/>
              </a:spcAft>
              <a:buNone/>
            </a:pPr>
            <a:endParaRPr lang="sv-SE" altLang="sv-SE" sz="1800" dirty="0">
              <a:latin typeface="+mj-lt"/>
            </a:endParaRPr>
          </a:p>
          <a:p>
            <a:pPr marL="0" lvl="0" indent="0" eaLnBrk="0" fontAlgn="base" hangingPunct="0">
              <a:spcBef>
                <a:spcPct val="0"/>
              </a:spcBef>
              <a:spcAft>
                <a:spcPct val="0"/>
              </a:spcAft>
              <a:buNone/>
            </a:pPr>
            <a:r>
              <a:rPr lang="sv-SE" altLang="sv-SE" sz="1800" dirty="0" smtClean="0">
                <a:solidFill>
                  <a:srgbClr val="212529"/>
                </a:solidFill>
                <a:latin typeface="+mj-lt"/>
              </a:rPr>
              <a:t>D =</a:t>
            </a:r>
            <a:r>
              <a:rPr lang="sv-SE" altLang="sv-SE" sz="1800" dirty="0">
                <a:solidFill>
                  <a:srgbClr val="212529"/>
                </a:solidFill>
                <a:latin typeface="+mj-lt"/>
              </a:rPr>
              <a:t> </a:t>
            </a:r>
            <a:r>
              <a:rPr lang="sv-SE" altLang="sv-SE" sz="1800" dirty="0" smtClean="0">
                <a:solidFill>
                  <a:srgbClr val="212529"/>
                </a:solidFill>
                <a:latin typeface="+mj-lt"/>
              </a:rPr>
              <a:t>Prognos på nästa års fria kassaflöde, det som är kvar i pengar och kan ges som </a:t>
            </a:r>
            <a:r>
              <a:rPr lang="sv-SE" altLang="sv-SE" sz="1800" dirty="0">
                <a:solidFill>
                  <a:srgbClr val="212529"/>
                </a:solidFill>
                <a:latin typeface="+mj-lt"/>
              </a:rPr>
              <a:t>utdelning </a:t>
            </a:r>
            <a:r>
              <a:rPr lang="sv-SE" altLang="sv-SE" sz="1800" dirty="0" smtClean="0">
                <a:solidFill>
                  <a:srgbClr val="212529"/>
                </a:solidFill>
                <a:latin typeface="+mj-lt"/>
              </a:rPr>
              <a:t>till aktieägarna.</a:t>
            </a:r>
          </a:p>
          <a:p>
            <a:pPr marL="0" lvl="0" indent="0" eaLnBrk="0" fontAlgn="base" hangingPunct="0">
              <a:spcBef>
                <a:spcPct val="0"/>
              </a:spcBef>
              <a:spcAft>
                <a:spcPct val="0"/>
              </a:spcAft>
              <a:buNone/>
            </a:pPr>
            <a:endParaRPr lang="sv-SE" altLang="sv-SE" sz="1800" dirty="0">
              <a:latin typeface="+mj-lt"/>
            </a:endParaRPr>
          </a:p>
          <a:p>
            <a:pPr marL="0" lvl="0" indent="0" eaLnBrk="0" fontAlgn="base" hangingPunct="0">
              <a:spcBef>
                <a:spcPct val="0"/>
              </a:spcBef>
              <a:spcAft>
                <a:spcPct val="0"/>
              </a:spcAft>
              <a:buNone/>
            </a:pPr>
            <a:r>
              <a:rPr lang="sv-SE" altLang="sv-SE" sz="1800" dirty="0">
                <a:solidFill>
                  <a:srgbClr val="212529"/>
                </a:solidFill>
                <a:latin typeface="+mj-lt"/>
              </a:rPr>
              <a:t>k = Kapitalkostnad</a:t>
            </a:r>
            <a:r>
              <a:rPr lang="sv-SE" altLang="sv-SE" sz="1800" dirty="0" smtClean="0">
                <a:solidFill>
                  <a:srgbClr val="212529"/>
                </a:solidFill>
                <a:latin typeface="+mj-lt"/>
              </a:rPr>
              <a:t>, beräknas som genomsnitt mellan avkastningskrav från ägare, t ex 10 % och ränta på banklån t ex 4 %, blir då i genomsnitt 7 % </a:t>
            </a:r>
          </a:p>
          <a:p>
            <a:pPr marL="0" lvl="0" indent="0" eaLnBrk="0" fontAlgn="base" hangingPunct="0">
              <a:spcBef>
                <a:spcPct val="0"/>
              </a:spcBef>
              <a:spcAft>
                <a:spcPct val="0"/>
              </a:spcAft>
              <a:buNone/>
            </a:pPr>
            <a:endParaRPr lang="sv-SE" altLang="sv-SE" sz="1800" dirty="0">
              <a:latin typeface="+mj-lt"/>
            </a:endParaRPr>
          </a:p>
          <a:p>
            <a:pPr marL="0" lvl="0" indent="0" eaLnBrk="0" fontAlgn="base" hangingPunct="0">
              <a:spcBef>
                <a:spcPct val="0"/>
              </a:spcBef>
              <a:spcAft>
                <a:spcPct val="0"/>
              </a:spcAft>
              <a:buNone/>
            </a:pPr>
            <a:r>
              <a:rPr lang="sv-SE" altLang="sv-SE" sz="1800" dirty="0">
                <a:solidFill>
                  <a:srgbClr val="212529"/>
                </a:solidFill>
                <a:latin typeface="+mj-lt"/>
              </a:rPr>
              <a:t>g = Tillväxttal, </a:t>
            </a:r>
            <a:r>
              <a:rPr lang="sv-SE" altLang="sv-SE" sz="1800" dirty="0" smtClean="0">
                <a:solidFill>
                  <a:srgbClr val="212529"/>
                </a:solidFill>
                <a:latin typeface="+mj-lt"/>
              </a:rPr>
              <a:t>kan vara BNP </a:t>
            </a:r>
            <a:r>
              <a:rPr lang="sv-SE" altLang="sv-SE" sz="1800" dirty="0">
                <a:solidFill>
                  <a:srgbClr val="212529"/>
                </a:solidFill>
                <a:latin typeface="+mj-lt"/>
              </a:rPr>
              <a:t>tillväxten i tex. Sverige. </a:t>
            </a:r>
            <a:endParaRPr lang="sv-SE" altLang="sv-SE" sz="1800" dirty="0" smtClean="0">
              <a:solidFill>
                <a:srgbClr val="212529"/>
              </a:solidFill>
              <a:latin typeface="+mj-lt"/>
            </a:endParaRPr>
          </a:p>
          <a:p>
            <a:pPr marL="0" lvl="0" indent="0" eaLnBrk="0" fontAlgn="base" hangingPunct="0">
              <a:spcBef>
                <a:spcPct val="0"/>
              </a:spcBef>
              <a:spcAft>
                <a:spcPct val="0"/>
              </a:spcAft>
              <a:buNone/>
            </a:pPr>
            <a:r>
              <a:rPr lang="sv-SE" altLang="sv-SE" sz="1800" dirty="0" smtClean="0">
                <a:solidFill>
                  <a:srgbClr val="212529"/>
                </a:solidFill>
                <a:latin typeface="+mj-lt"/>
              </a:rPr>
              <a:t>Ett </a:t>
            </a:r>
            <a:r>
              <a:rPr lang="sv-SE" altLang="sv-SE" sz="1800" dirty="0">
                <a:solidFill>
                  <a:srgbClr val="212529"/>
                </a:solidFill>
                <a:latin typeface="+mj-lt"/>
              </a:rPr>
              <a:t>rimligt tal </a:t>
            </a:r>
            <a:r>
              <a:rPr lang="sv-SE" altLang="sv-SE" sz="1800" dirty="0" smtClean="0">
                <a:solidFill>
                  <a:srgbClr val="212529"/>
                </a:solidFill>
                <a:latin typeface="+mj-lt"/>
              </a:rPr>
              <a:t>kan vara mellan 2 </a:t>
            </a:r>
            <a:r>
              <a:rPr lang="sv-SE" altLang="sv-SE" sz="1800" dirty="0">
                <a:solidFill>
                  <a:srgbClr val="212529"/>
                </a:solidFill>
                <a:latin typeface="+mj-lt"/>
              </a:rPr>
              <a:t>och </a:t>
            </a:r>
            <a:r>
              <a:rPr lang="sv-SE" altLang="sv-SE" sz="1800" dirty="0" smtClean="0">
                <a:solidFill>
                  <a:srgbClr val="212529"/>
                </a:solidFill>
                <a:latin typeface="+mj-lt"/>
              </a:rPr>
              <a:t>3 %. Här tänker man tillväxten i framtida års fria kassaflöden, därav att P</a:t>
            </a:r>
            <a:r>
              <a:rPr lang="sv-SE" altLang="sv-SE" sz="1100" dirty="0" smtClean="0">
                <a:solidFill>
                  <a:srgbClr val="212529"/>
                </a:solidFill>
                <a:latin typeface="+mj-lt"/>
              </a:rPr>
              <a:t>0</a:t>
            </a:r>
            <a:r>
              <a:rPr lang="sv-SE" altLang="sv-SE" sz="1800" dirty="0" smtClean="0">
                <a:solidFill>
                  <a:srgbClr val="212529"/>
                </a:solidFill>
                <a:latin typeface="+mj-lt"/>
              </a:rPr>
              <a:t> blir ett värde ”evigt”.</a:t>
            </a:r>
            <a:endParaRPr lang="sv-SE" altLang="sv-SE" sz="1800" dirty="0">
              <a:solidFill>
                <a:srgbClr val="212529"/>
              </a:solidFill>
              <a:latin typeface="+mj-lt"/>
            </a:endParaRPr>
          </a:p>
          <a:p>
            <a:pPr lvl="1">
              <a:buFont typeface="Wingdings" panose="05000000000000000000" pitchFamily="2" charset="2"/>
              <a:buChar char="Ø"/>
            </a:pPr>
            <a:endParaRPr lang="sv-SE" sz="1800" dirty="0"/>
          </a:p>
        </p:txBody>
      </p:sp>
      <p:sp>
        <p:nvSpPr>
          <p:cNvPr id="8" name="Platshållare för text 7"/>
          <p:cNvSpPr>
            <a:spLocks noGrp="1"/>
          </p:cNvSpPr>
          <p:nvPr>
            <p:ph type="body" sz="quarter" idx="3"/>
          </p:nvPr>
        </p:nvSpPr>
        <p:spPr>
          <a:xfrm>
            <a:off x="4645025" y="1177133"/>
            <a:ext cx="4041775" cy="639762"/>
          </a:xfrm>
        </p:spPr>
        <p:txBody>
          <a:bodyPr>
            <a:normAutofit/>
          </a:bodyPr>
          <a:lstStyle/>
          <a:p>
            <a:r>
              <a:rPr lang="sv-SE" sz="2000" dirty="0" smtClean="0"/>
              <a:t>Optionsmarknaden</a:t>
            </a:r>
          </a:p>
        </p:txBody>
      </p:sp>
      <p:sp>
        <p:nvSpPr>
          <p:cNvPr id="5" name="Platshållare för innehåll 4"/>
          <p:cNvSpPr>
            <a:spLocks noGrp="1"/>
          </p:cNvSpPr>
          <p:nvPr>
            <p:ph sz="quarter" idx="4"/>
          </p:nvPr>
        </p:nvSpPr>
        <p:spPr>
          <a:xfrm>
            <a:off x="4645026" y="2174875"/>
            <a:ext cx="4319462" cy="3486373"/>
          </a:xfrm>
        </p:spPr>
        <p:txBody>
          <a:bodyPr>
            <a:normAutofit/>
          </a:bodyPr>
          <a:lstStyle/>
          <a:p>
            <a:r>
              <a:rPr lang="sv-SE" sz="1800" dirty="0" smtClean="0"/>
              <a:t>Black Scholes modell (svår matematik)</a:t>
            </a:r>
          </a:p>
          <a:p>
            <a:endParaRPr lang="sv-SE" sz="1800" dirty="0"/>
          </a:p>
          <a:p>
            <a:pPr marL="0" indent="0">
              <a:buNone/>
            </a:pPr>
            <a:endParaRPr lang="sv-SE" sz="1800" dirty="0" smtClean="0"/>
          </a:p>
        </p:txBody>
      </p:sp>
      <p:sp>
        <p:nvSpPr>
          <p:cNvPr id="4" name="Rectangle 1"/>
          <p:cNvSpPr>
            <a:spLocks noChangeArrowheads="1"/>
          </p:cNvSpPr>
          <p:nvPr/>
        </p:nvSpPr>
        <p:spPr bwMode="auto">
          <a:xfrm>
            <a:off x="4497388" y="3069634"/>
            <a:ext cx="4251076" cy="35394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sv-SE" sz="1600" dirty="0" smtClean="0">
                <a:latin typeface="+mj-lt"/>
              </a:rPr>
              <a:t>Modellen använder följande 5 komponenter:</a:t>
            </a:r>
          </a:p>
          <a:p>
            <a:r>
              <a:rPr lang="sv-SE" sz="1600" dirty="0" smtClean="0">
                <a:latin typeface="+mj-lt"/>
              </a:rPr>
              <a:t>a) Den </a:t>
            </a:r>
            <a:r>
              <a:rPr lang="sv-SE" sz="1600" dirty="0">
                <a:latin typeface="+mj-lt"/>
              </a:rPr>
              <a:t>underliggande tillgångens </a:t>
            </a:r>
            <a:r>
              <a:rPr lang="sv-SE" sz="1600" dirty="0" smtClean="0">
                <a:latin typeface="+mj-lt"/>
              </a:rPr>
              <a:t>pris just nu.</a:t>
            </a:r>
          </a:p>
          <a:p>
            <a:endParaRPr lang="sv-SE" sz="1600" dirty="0">
              <a:latin typeface="+mj-lt"/>
            </a:endParaRPr>
          </a:p>
          <a:p>
            <a:r>
              <a:rPr lang="sv-SE" sz="1600" dirty="0" smtClean="0">
                <a:latin typeface="+mj-lt"/>
              </a:rPr>
              <a:t>b) Det </a:t>
            </a:r>
            <a:r>
              <a:rPr lang="sv-SE" sz="1600" dirty="0">
                <a:latin typeface="+mj-lt"/>
              </a:rPr>
              <a:t>förutbestämda </a:t>
            </a:r>
            <a:r>
              <a:rPr lang="sv-SE" sz="1600" dirty="0" smtClean="0">
                <a:latin typeface="+mj-lt"/>
              </a:rPr>
              <a:t>priset på slutdagen.</a:t>
            </a:r>
          </a:p>
          <a:p>
            <a:endParaRPr lang="sv-SE" sz="1600" dirty="0">
              <a:latin typeface="+mj-lt"/>
            </a:endParaRPr>
          </a:p>
          <a:p>
            <a:r>
              <a:rPr lang="sv-SE" sz="1600" dirty="0" smtClean="0">
                <a:latin typeface="+mj-lt"/>
              </a:rPr>
              <a:t>c) Den </a:t>
            </a:r>
            <a:r>
              <a:rPr lang="sv-SE" sz="1600" dirty="0">
                <a:latin typeface="+mj-lt"/>
              </a:rPr>
              <a:t>underliggande tillgångens </a:t>
            </a:r>
            <a:r>
              <a:rPr lang="sv-SE" sz="1600" dirty="0" smtClean="0">
                <a:latin typeface="+mj-lt"/>
              </a:rPr>
              <a:t>volatilitet. </a:t>
            </a:r>
          </a:p>
          <a:p>
            <a:endParaRPr lang="sv-SE" sz="1600" dirty="0" smtClean="0">
              <a:latin typeface="+mj-lt"/>
            </a:endParaRPr>
          </a:p>
          <a:p>
            <a:r>
              <a:rPr lang="sv-SE" sz="1600" dirty="0" smtClean="0">
                <a:latin typeface="+mj-lt"/>
              </a:rPr>
              <a:t>d) Den </a:t>
            </a:r>
            <a:r>
              <a:rPr lang="sv-SE" sz="1600" dirty="0">
                <a:latin typeface="+mj-lt"/>
              </a:rPr>
              <a:t>riskfria </a:t>
            </a:r>
            <a:r>
              <a:rPr lang="sv-SE" sz="1600" dirty="0" smtClean="0">
                <a:latin typeface="+mj-lt"/>
              </a:rPr>
              <a:t>räntan.</a:t>
            </a:r>
          </a:p>
          <a:p>
            <a:endParaRPr lang="sv-SE" sz="1600" dirty="0">
              <a:latin typeface="+mj-lt"/>
            </a:endParaRPr>
          </a:p>
          <a:p>
            <a:r>
              <a:rPr lang="sv-SE" sz="1600" dirty="0">
                <a:latin typeface="+mj-lt"/>
              </a:rPr>
              <a:t>e</a:t>
            </a:r>
            <a:r>
              <a:rPr lang="sv-SE" sz="1600" dirty="0" smtClean="0">
                <a:latin typeface="+mj-lt"/>
              </a:rPr>
              <a:t>) Den </a:t>
            </a:r>
            <a:r>
              <a:rPr lang="sv-SE" sz="1600" dirty="0">
                <a:latin typeface="+mj-lt"/>
              </a:rPr>
              <a:t>kvarvarande tiden till slutdagen</a:t>
            </a:r>
            <a:r>
              <a:rPr lang="sv-SE" sz="1600" dirty="0" smtClean="0">
                <a:latin typeface="+mj-lt"/>
              </a:rPr>
              <a:t>.</a:t>
            </a:r>
          </a:p>
          <a:p>
            <a:endParaRPr lang="sv-SE" sz="1600" dirty="0">
              <a:latin typeface="+mj-lt"/>
            </a:endParaRPr>
          </a:p>
          <a:p>
            <a:r>
              <a:rPr lang="sv-SE" sz="1600" dirty="0" smtClean="0">
                <a:latin typeface="+mj-lt"/>
              </a:rPr>
              <a:t>Modellen bygger på antaganden </a:t>
            </a:r>
            <a:r>
              <a:rPr lang="sv-SE" sz="1600" dirty="0" err="1" smtClean="0">
                <a:latin typeface="+mj-lt"/>
              </a:rPr>
              <a:t>bl</a:t>
            </a:r>
            <a:r>
              <a:rPr lang="sv-SE" sz="1600" dirty="0" smtClean="0">
                <a:latin typeface="+mj-lt"/>
              </a:rPr>
              <a:t> a:</a:t>
            </a:r>
            <a:endParaRPr lang="sv-SE" sz="1600" dirty="0">
              <a:latin typeface="+mj-lt"/>
            </a:endParaRPr>
          </a:p>
          <a:p>
            <a:r>
              <a:rPr lang="sv-SE" sz="1600" dirty="0">
                <a:latin typeface="+mj-lt"/>
              </a:rPr>
              <a:t>Den underliggande tillgångens avkastning är </a:t>
            </a:r>
            <a:r>
              <a:rPr lang="sv-SE" sz="1600" dirty="0" smtClean="0">
                <a:latin typeface="+mj-lt"/>
              </a:rPr>
              <a:t>normalfördelad (klockformad).</a:t>
            </a:r>
            <a:endParaRPr lang="sv-SE" sz="1600" dirty="0">
              <a:latin typeface="+mj-lt"/>
            </a:endParaRPr>
          </a:p>
        </p:txBody>
      </p:sp>
      <p:pic>
        <p:nvPicPr>
          <p:cNvPr id="1026" name="Picture 2" descr="https://www.uc.se/globalassets/hjalp--kontakt/foretagsvardering/gordons-growth-model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669198"/>
            <a:ext cx="885825" cy="43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880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899592" y="183277"/>
            <a:ext cx="765305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smtClean="0">
                <a:solidFill>
                  <a:schemeClr val="tx2"/>
                </a:solidFill>
                <a:effectLst>
                  <a:outerShdw blurRad="38100" dist="38100" dir="2700000" algn="tl">
                    <a:srgbClr val="C0C0C0"/>
                  </a:outerShdw>
                </a:effectLst>
                <a:latin typeface="Arial" charset="0"/>
              </a:rPr>
              <a:t>Våra modeller för beräkningar</a:t>
            </a:r>
            <a:endParaRPr lang="sv-SE" sz="44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251520" y="1268760"/>
            <a:ext cx="8641581"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buFont typeface="Wingdings" pitchFamily="2" charset="2"/>
              <a:buChar char="l"/>
            </a:pPr>
            <a:r>
              <a:rPr lang="sv-SE" altLang="sv-SE" sz="3200" dirty="0" smtClean="0">
                <a:latin typeface="+mj-lt"/>
              </a:rPr>
              <a:t> </a:t>
            </a:r>
            <a:r>
              <a:rPr lang="sv-SE" altLang="sv-SE" dirty="0" smtClean="0">
                <a:latin typeface="+mj-lt"/>
              </a:rPr>
              <a:t>Ett företag som bedriver kommersiell verksamhet inom typ 	Medicinsk teknik, Elektroteknik, Maskin, Bygg, Data, Kemi…</a:t>
            </a:r>
          </a:p>
          <a:p>
            <a:pPr eaLnBrk="1" hangingPunct="1">
              <a:lnSpc>
                <a:spcPct val="90000"/>
              </a:lnSpc>
              <a:spcBef>
                <a:spcPct val="50000"/>
              </a:spcBef>
              <a:buClr>
                <a:schemeClr val="tx2"/>
              </a:buClr>
              <a:buSzPct val="75000"/>
              <a:buFont typeface="Wingdings" pitchFamily="2" charset="2"/>
              <a:buChar char="l"/>
            </a:pPr>
            <a:r>
              <a:rPr lang="sv-SE" altLang="sv-SE" dirty="0" smtClean="0">
                <a:latin typeface="+mj-lt"/>
              </a:rPr>
              <a:t> Företaget behöver genomföra en investering i t ex maskin(er), 	lyftanordning(ar), MR utrustning, röntgen etc.</a:t>
            </a:r>
          </a:p>
          <a:p>
            <a:pPr eaLnBrk="1" hangingPunct="1">
              <a:lnSpc>
                <a:spcPct val="90000"/>
              </a:lnSpc>
              <a:spcBef>
                <a:spcPct val="50000"/>
              </a:spcBef>
              <a:buClr>
                <a:schemeClr val="tx2"/>
              </a:buClr>
              <a:buSzPct val="75000"/>
              <a:buFont typeface="Wingdings" pitchFamily="2" charset="2"/>
              <a:buChar char="l"/>
            </a:pPr>
            <a:r>
              <a:rPr lang="sv-SE" altLang="sv-SE" dirty="0">
                <a:latin typeface="+mj-lt"/>
              </a:rPr>
              <a:t> </a:t>
            </a:r>
            <a:r>
              <a:rPr lang="sv-SE" altLang="sv-SE" dirty="0" smtClean="0">
                <a:latin typeface="+mj-lt"/>
              </a:rPr>
              <a:t>Företaget använder en kalkylränta för att ta hänsyn till 	avkastningskrav för företagets ägare som har satsat pengar 	och använder en bestämd tid för investeringens ekonomiska 	livslängd (t ex 5, 10 eller 20 år).</a:t>
            </a:r>
          </a:p>
          <a:p>
            <a:pPr eaLnBrk="1" hangingPunct="1">
              <a:lnSpc>
                <a:spcPct val="90000"/>
              </a:lnSpc>
              <a:spcBef>
                <a:spcPct val="50000"/>
              </a:spcBef>
              <a:buClr>
                <a:schemeClr val="tx2"/>
              </a:buClr>
              <a:buSzPct val="75000"/>
              <a:buFont typeface="Wingdings" pitchFamily="2" charset="2"/>
              <a:buChar char="l"/>
            </a:pPr>
            <a:r>
              <a:rPr lang="sv-SE" altLang="sv-SE" dirty="0">
                <a:latin typeface="+mj-lt"/>
              </a:rPr>
              <a:t> </a:t>
            </a:r>
            <a:r>
              <a:rPr lang="sv-SE" altLang="sv-SE" dirty="0" smtClean="0">
                <a:latin typeface="+mj-lt"/>
              </a:rPr>
              <a:t>Företaget har gjort en specifikation och har priser på 	investeringen från en (eller flera) tänkbara leverantörer. </a:t>
            </a:r>
          </a:p>
          <a:p>
            <a:pPr eaLnBrk="1" hangingPunct="1">
              <a:lnSpc>
                <a:spcPct val="90000"/>
              </a:lnSpc>
              <a:spcBef>
                <a:spcPct val="50000"/>
              </a:spcBef>
              <a:buClr>
                <a:schemeClr val="tx2"/>
              </a:buClr>
              <a:buSzPct val="75000"/>
              <a:buFont typeface="Wingdings" pitchFamily="2" charset="2"/>
              <a:buChar char="l"/>
            </a:pPr>
            <a:r>
              <a:rPr lang="sv-SE" altLang="sv-SE" dirty="0" smtClean="0">
                <a:latin typeface="+mj-lt"/>
              </a:rPr>
              <a:t> Företaget kan göra realistiska prognoser för betalningsströmmar 	(in- och utbetalningar) under investeringens livstid.</a:t>
            </a:r>
          </a:p>
          <a:p>
            <a:pPr eaLnBrk="1" hangingPunct="1">
              <a:lnSpc>
                <a:spcPct val="90000"/>
              </a:lnSpc>
              <a:spcBef>
                <a:spcPct val="50000"/>
              </a:spcBef>
              <a:buClr>
                <a:schemeClr val="tx2"/>
              </a:buClr>
              <a:buSzPct val="75000"/>
            </a:pPr>
            <a:r>
              <a:rPr lang="sv-SE" altLang="sv-SE" dirty="0" smtClean="0">
                <a:latin typeface="+mj-lt"/>
              </a:rPr>
              <a:t> </a:t>
            </a:r>
            <a:endParaRPr lang="sv-SE" altLang="sv-SE" dirty="0">
              <a:latin typeface="+mj-lt"/>
            </a:endParaRPr>
          </a:p>
        </p:txBody>
      </p:sp>
    </p:spTree>
    <p:extLst>
      <p:ext uri="{BB962C8B-B14F-4D97-AF65-F5344CB8AC3E}">
        <p14:creationId xmlns:p14="http://schemas.microsoft.com/office/powerpoint/2010/main" val="1638429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899592" y="183277"/>
            <a:ext cx="796724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smtClean="0">
                <a:solidFill>
                  <a:schemeClr val="tx2"/>
                </a:solidFill>
                <a:effectLst>
                  <a:outerShdw blurRad="38100" dist="38100" dir="2700000" algn="tl">
                    <a:srgbClr val="C0C0C0"/>
                  </a:outerShdw>
                </a:effectLst>
                <a:latin typeface="Arial" charset="0"/>
              </a:rPr>
              <a:t>Våra modeller för bedömningar</a:t>
            </a:r>
            <a:endParaRPr lang="sv-SE" sz="44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467544" y="1268760"/>
            <a:ext cx="8425557" cy="417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buFont typeface="Wingdings" pitchFamily="2" charset="2"/>
              <a:buChar char="l"/>
            </a:pPr>
            <a:r>
              <a:rPr lang="sv-SE" altLang="sv-SE" sz="3200" dirty="0" smtClean="0">
                <a:latin typeface="+mj-lt"/>
              </a:rPr>
              <a:t> Bikupa eller egen fundering (ca 4 - 5 minuter)</a:t>
            </a:r>
          </a:p>
          <a:p>
            <a:pPr eaLnBrk="1" hangingPunct="1">
              <a:lnSpc>
                <a:spcPct val="90000"/>
              </a:lnSpc>
              <a:spcBef>
                <a:spcPct val="50000"/>
              </a:spcBef>
              <a:buClr>
                <a:schemeClr val="tx2"/>
              </a:buClr>
              <a:buSzPct val="75000"/>
              <a:buFont typeface="Wingdings" pitchFamily="2" charset="2"/>
              <a:buChar char="l"/>
            </a:pPr>
            <a:endParaRPr lang="sv-SE" altLang="sv-SE" sz="3200" dirty="0">
              <a:latin typeface="+mj-lt"/>
            </a:endParaRPr>
          </a:p>
          <a:p>
            <a:pPr eaLnBrk="1" hangingPunct="1">
              <a:lnSpc>
                <a:spcPct val="90000"/>
              </a:lnSpc>
              <a:spcBef>
                <a:spcPct val="50000"/>
              </a:spcBef>
              <a:buClr>
                <a:schemeClr val="tx2"/>
              </a:buClr>
              <a:buSzPct val="75000"/>
              <a:buFont typeface="Wingdings" pitchFamily="2" charset="2"/>
              <a:buChar char="l"/>
            </a:pPr>
            <a:r>
              <a:rPr lang="sv-SE" altLang="sv-SE" sz="3200" dirty="0" smtClean="0">
                <a:latin typeface="+mj-lt"/>
              </a:rPr>
              <a:t> Vad menas med ekonomisk livslängd för en 	investering ?</a:t>
            </a:r>
          </a:p>
          <a:p>
            <a:pPr eaLnBrk="1" hangingPunct="1">
              <a:lnSpc>
                <a:spcPct val="90000"/>
              </a:lnSpc>
              <a:spcBef>
                <a:spcPct val="50000"/>
              </a:spcBef>
              <a:buClr>
                <a:schemeClr val="tx2"/>
              </a:buClr>
              <a:buSzPct val="75000"/>
              <a:buFont typeface="Wingdings" pitchFamily="2" charset="2"/>
              <a:buChar char="l"/>
            </a:pPr>
            <a:endParaRPr lang="sv-SE" altLang="sv-SE" sz="3200" dirty="0" smtClean="0">
              <a:latin typeface="+mj-lt"/>
            </a:endParaRPr>
          </a:p>
          <a:p>
            <a:pPr eaLnBrk="1" hangingPunct="1">
              <a:lnSpc>
                <a:spcPct val="90000"/>
              </a:lnSpc>
              <a:spcBef>
                <a:spcPct val="50000"/>
              </a:spcBef>
              <a:buClr>
                <a:schemeClr val="tx2"/>
              </a:buClr>
              <a:buSzPct val="75000"/>
              <a:buFont typeface="Wingdings" pitchFamily="2" charset="2"/>
              <a:buChar char="l"/>
            </a:pPr>
            <a:r>
              <a:rPr lang="sv-SE" altLang="sv-SE" sz="3200" dirty="0">
                <a:latin typeface="+mj-lt"/>
              </a:rPr>
              <a:t> Vad menas med </a:t>
            </a:r>
            <a:r>
              <a:rPr lang="sv-SE" altLang="sv-SE" sz="3200" dirty="0" smtClean="0">
                <a:latin typeface="+mj-lt"/>
              </a:rPr>
              <a:t>teknisk </a:t>
            </a:r>
            <a:r>
              <a:rPr lang="sv-SE" altLang="sv-SE" sz="3200" dirty="0">
                <a:latin typeface="+mj-lt"/>
              </a:rPr>
              <a:t>livslängd för en </a:t>
            </a:r>
            <a:r>
              <a:rPr lang="sv-SE" altLang="sv-SE" sz="3200" dirty="0" smtClean="0">
                <a:latin typeface="+mj-lt"/>
              </a:rPr>
              <a:t>	investering </a:t>
            </a:r>
            <a:r>
              <a:rPr lang="sv-SE" altLang="sv-SE" sz="3200" dirty="0">
                <a:latin typeface="+mj-lt"/>
              </a:rPr>
              <a:t>?</a:t>
            </a:r>
          </a:p>
        </p:txBody>
      </p:sp>
    </p:spTree>
    <p:extLst>
      <p:ext uri="{BB962C8B-B14F-4D97-AF65-F5344CB8AC3E}">
        <p14:creationId xmlns:p14="http://schemas.microsoft.com/office/powerpoint/2010/main" val="1986814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899592" y="183277"/>
            <a:ext cx="765305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sv-SE" sz="4400" dirty="0" smtClean="0">
                <a:solidFill>
                  <a:schemeClr val="tx2"/>
                </a:solidFill>
                <a:effectLst>
                  <a:outerShdw blurRad="38100" dist="38100" dir="2700000" algn="tl">
                    <a:srgbClr val="C0C0C0"/>
                  </a:outerShdw>
                </a:effectLst>
                <a:latin typeface="Arial" charset="0"/>
              </a:rPr>
              <a:t>Våra modeller för beräkningar</a:t>
            </a:r>
            <a:endParaRPr lang="sv-SE" sz="4400" dirty="0">
              <a:solidFill>
                <a:schemeClr val="tx2"/>
              </a:solidFill>
              <a:effectLst>
                <a:outerShdw blurRad="38100" dist="38100" dir="2700000" algn="tl">
                  <a:srgbClr val="C0C0C0"/>
                </a:outerShdw>
              </a:effectLst>
              <a:latin typeface="Arial" charset="0"/>
            </a:endParaRPr>
          </a:p>
        </p:txBody>
      </p:sp>
      <p:sp>
        <p:nvSpPr>
          <p:cNvPr id="8195" name="Rectangle 3"/>
          <p:cNvSpPr>
            <a:spLocks noChangeArrowheads="1"/>
          </p:cNvSpPr>
          <p:nvPr/>
        </p:nvSpPr>
        <p:spPr bwMode="auto">
          <a:xfrm>
            <a:off x="755576" y="1484784"/>
            <a:ext cx="8137525" cy="457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50000"/>
              </a:spcBef>
              <a:buClr>
                <a:schemeClr val="tx2"/>
              </a:buClr>
              <a:buSzPct val="75000"/>
              <a:buFont typeface="Wingdings" pitchFamily="2" charset="2"/>
              <a:buChar char="l"/>
            </a:pPr>
            <a:r>
              <a:rPr lang="sv-SE" altLang="sv-SE" dirty="0">
                <a:latin typeface="+mj-lt"/>
              </a:rPr>
              <a:t> </a:t>
            </a:r>
            <a:r>
              <a:rPr lang="sv-SE" altLang="sv-SE" dirty="0" smtClean="0">
                <a:latin typeface="+mj-lt"/>
              </a:rPr>
              <a:t>Årliga inbetalningar bestäms utifrån erfarenheter som 	företagets medarbetare har från bland annat tidigare 	utförda investeringsberäkningar. </a:t>
            </a:r>
          </a:p>
          <a:p>
            <a:pPr eaLnBrk="1" hangingPunct="1">
              <a:lnSpc>
                <a:spcPct val="90000"/>
              </a:lnSpc>
              <a:spcBef>
                <a:spcPct val="50000"/>
              </a:spcBef>
              <a:buClr>
                <a:schemeClr val="tx2"/>
              </a:buClr>
              <a:buSzPct val="75000"/>
              <a:buFont typeface="Wingdings" pitchFamily="2" charset="2"/>
              <a:buChar char="l"/>
            </a:pPr>
            <a:endParaRPr lang="sv-SE" altLang="sv-SE" dirty="0" smtClean="0">
              <a:latin typeface="+mj-lt"/>
            </a:endParaRPr>
          </a:p>
          <a:p>
            <a:pPr eaLnBrk="1" hangingPunct="1">
              <a:lnSpc>
                <a:spcPct val="90000"/>
              </a:lnSpc>
              <a:spcBef>
                <a:spcPct val="50000"/>
              </a:spcBef>
              <a:buClr>
                <a:schemeClr val="tx2"/>
              </a:buClr>
              <a:buSzPct val="75000"/>
              <a:buFont typeface="Wingdings" pitchFamily="2" charset="2"/>
              <a:buChar char="l"/>
            </a:pPr>
            <a:r>
              <a:rPr lang="sv-SE" altLang="sv-SE" dirty="0">
                <a:latin typeface="+mj-lt"/>
              </a:rPr>
              <a:t> </a:t>
            </a:r>
            <a:r>
              <a:rPr lang="sv-SE" altLang="sv-SE" dirty="0" smtClean="0">
                <a:latin typeface="+mj-lt"/>
              </a:rPr>
              <a:t>Årliga inbetalningar är inbetalningar från kunder med avdrag 	för företagets årliga utbetalningar för investeringens 	driftskostnader. </a:t>
            </a:r>
          </a:p>
          <a:p>
            <a:pPr eaLnBrk="1" hangingPunct="1">
              <a:lnSpc>
                <a:spcPct val="90000"/>
              </a:lnSpc>
              <a:spcBef>
                <a:spcPct val="50000"/>
              </a:spcBef>
              <a:buClr>
                <a:schemeClr val="tx2"/>
              </a:buClr>
              <a:buSzPct val="75000"/>
              <a:buFont typeface="Wingdings" pitchFamily="2" charset="2"/>
              <a:buChar char="l"/>
            </a:pPr>
            <a:endParaRPr lang="sv-SE" altLang="sv-SE" dirty="0" smtClean="0">
              <a:latin typeface="+mj-lt"/>
            </a:endParaRPr>
          </a:p>
          <a:p>
            <a:pPr eaLnBrk="1" hangingPunct="1">
              <a:lnSpc>
                <a:spcPct val="90000"/>
              </a:lnSpc>
              <a:spcBef>
                <a:spcPct val="50000"/>
              </a:spcBef>
              <a:buClr>
                <a:schemeClr val="tx2"/>
              </a:buClr>
              <a:buSzPct val="75000"/>
              <a:buFont typeface="Wingdings" pitchFamily="2" charset="2"/>
              <a:buChar char="l"/>
            </a:pPr>
            <a:r>
              <a:rPr lang="sv-SE" altLang="sv-SE" sz="2800" dirty="0">
                <a:latin typeface="+mj-lt"/>
              </a:rPr>
              <a:t> </a:t>
            </a:r>
            <a:r>
              <a:rPr lang="sv-SE" altLang="sv-SE" dirty="0" smtClean="0">
                <a:latin typeface="+mj-lt"/>
              </a:rPr>
              <a:t>nästa sida beskriver översiktligt hur en process i ett företag 	kan se ut för att komma i mål med ett investeringsbeslut 	så att investeringen kan genomföras. </a:t>
            </a:r>
            <a:endParaRPr lang="sv-SE" altLang="sv-SE" sz="2800" dirty="0"/>
          </a:p>
        </p:txBody>
      </p:sp>
    </p:spTree>
    <p:extLst>
      <p:ext uri="{BB962C8B-B14F-4D97-AF65-F5344CB8AC3E}">
        <p14:creationId xmlns:p14="http://schemas.microsoft.com/office/powerpoint/2010/main" val="1289608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2253</TotalTime>
  <Words>2694</Words>
  <Application>Microsoft Office PowerPoint</Application>
  <PresentationFormat>Bildspel på skärmen (4:3)</PresentationFormat>
  <Paragraphs>387</Paragraphs>
  <Slides>48</Slides>
  <Notes>5</Notes>
  <HiddenSlides>0</HiddenSlides>
  <MMClips>0</MMClips>
  <ScaleCrop>false</ScaleCrop>
  <HeadingPairs>
    <vt:vector size="4" baseType="variant">
      <vt:variant>
        <vt:lpstr>Tema</vt:lpstr>
      </vt:variant>
      <vt:variant>
        <vt:i4>1</vt:i4>
      </vt:variant>
      <vt:variant>
        <vt:lpstr>Bildrubriker</vt:lpstr>
      </vt:variant>
      <vt:variant>
        <vt:i4>48</vt:i4>
      </vt:variant>
    </vt:vector>
  </HeadingPairs>
  <TitlesOfParts>
    <vt:vector size="49" baseType="lpstr">
      <vt:lpstr>Office Theme</vt:lpstr>
      <vt:lpstr>PowerPoint-presentation</vt:lpstr>
      <vt:lpstr>PowerPoint-presentation</vt:lpstr>
      <vt:lpstr>Vad är en investering till att börja med?</vt:lpstr>
      <vt:lpstr>Vad är en investering för ett företag ?</vt:lpstr>
      <vt:lpstr>PowerPoint-presentation</vt:lpstr>
      <vt:lpstr>Finansiella investeringar exempel på modeller</vt:lpstr>
      <vt:lpstr>PowerPoint-presentation</vt:lpstr>
      <vt:lpstr>PowerPoint-presentation</vt:lpstr>
      <vt:lpstr>PowerPoint-presentation</vt:lpstr>
      <vt:lpstr>PowerPoint-presentation</vt:lpstr>
      <vt:lpstr>PowerPoint-presentation</vt:lpstr>
      <vt:lpstr>PowerPoint-presentation</vt:lpstr>
      <vt:lpstr>PowerPoint-presentation</vt:lpstr>
      <vt:lpstr>Grundbegrepp investeringskalkyler</vt:lpstr>
      <vt:lpstr>Tidslinjen vid investeringskalkylering</vt:lpstr>
      <vt:lpstr>PowerPoint-presentation</vt:lpstr>
      <vt:lpstr>PowerPoint-presentation</vt:lpstr>
      <vt:lpstr>Tabell A: Slutvärde</vt:lpstr>
      <vt:lpstr>Tabell B: Nuvärde</vt:lpstr>
      <vt:lpstr>Tabell C: Summa nuvärde</vt:lpstr>
      <vt:lpstr>Tabell D: Annuitet</vt:lpstr>
      <vt:lpstr>PowerPoint-presentation</vt:lpstr>
      <vt:lpstr>PowerPoint-presentation</vt:lpstr>
      <vt:lpstr>Nettonuvärdemetoden</vt:lpstr>
      <vt:lpstr>Nettonuvärdemetoden</vt:lpstr>
      <vt:lpstr>PowerPoint-presentation</vt:lpstr>
      <vt:lpstr>PowerPoint-presentation</vt:lpstr>
      <vt:lpstr>PowerPoint-presentation</vt:lpstr>
      <vt:lpstr>Nettonuvärdemetoden synonym med Kapitalvärdemetoden</vt:lpstr>
      <vt:lpstr>PowerPoint-presentation</vt:lpstr>
      <vt:lpstr>PowerPoint-presentation</vt:lpstr>
      <vt:lpstr>Pay back metoden</vt:lpstr>
      <vt:lpstr>PowerPoint-presentation</vt:lpstr>
      <vt:lpstr>PowerPoint-presentation</vt:lpstr>
      <vt:lpstr>Internräntemetoden</vt:lpstr>
      <vt:lpstr>Internräntemetoden</vt:lpstr>
      <vt:lpstr>Internräntemetoden</vt:lpstr>
      <vt:lpstr>PowerPoint-presentation</vt:lpstr>
      <vt:lpstr>PowerPoint-presentation</vt:lpstr>
      <vt:lpstr>PowerPoint-presentation</vt:lpstr>
      <vt:lpstr>PowerPoint-presentation</vt:lpstr>
      <vt:lpstr>Annuitetsmetoden</vt:lpstr>
      <vt:lpstr>PowerPoint-presentation</vt:lpstr>
      <vt:lpstr>Metoder för investeringskalkylering</vt:lpstr>
      <vt:lpstr>PowerPoint-presentation</vt:lpstr>
      <vt:lpstr>PowerPoint-presentation</vt:lpstr>
      <vt:lpstr>PowerPoint-presentation</vt:lpstr>
      <vt:lpstr>PowerPoint-presentation</vt:lpstr>
    </vt:vector>
  </TitlesOfParts>
  <Company>Kungliga Tekniska Högskolan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Vad är en investering?</dc:title>
  <dc:creator>svenda</dc:creator>
  <cp:lastModifiedBy>Digitales User</cp:lastModifiedBy>
  <cp:revision>85</cp:revision>
  <cp:lastPrinted>2020-11-04T08:56:09Z</cp:lastPrinted>
  <dcterms:created xsi:type="dcterms:W3CDTF">2014-02-03T12:33:55Z</dcterms:created>
  <dcterms:modified xsi:type="dcterms:W3CDTF">2022-10-11T15:44:47Z</dcterms:modified>
</cp:coreProperties>
</file>