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6" r:id="rId3"/>
    <p:sldId id="258" r:id="rId4"/>
    <p:sldId id="259" r:id="rId5"/>
    <p:sldId id="260" r:id="rId6"/>
    <p:sldId id="272" r:id="rId7"/>
    <p:sldId id="261" r:id="rId8"/>
    <p:sldId id="270" r:id="rId9"/>
    <p:sldId id="275" r:id="rId10"/>
    <p:sldId id="269" r:id="rId11"/>
    <p:sldId id="273" r:id="rId12"/>
    <p:sldId id="276" r:id="rId13"/>
    <p:sldId id="262" r:id="rId14"/>
    <p:sldId id="263" r:id="rId15"/>
    <p:sldId id="264" r:id="rId16"/>
    <p:sldId id="265" r:id="rId17"/>
    <p:sldId id="267" r:id="rId18"/>
    <p:sldId id="268" r:id="rId19"/>
    <p:sldId id="271" r:id="rId2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6"/>
    <p:restoredTop sz="94718"/>
  </p:normalViewPr>
  <p:slideViewPr>
    <p:cSldViewPr>
      <p:cViewPr varScale="1">
        <p:scale>
          <a:sx n="117" d="100"/>
          <a:sy n="117" d="100"/>
        </p:scale>
        <p:origin x="11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51BD23D3-DC33-ADB1-5847-3BFAB91D04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EAB963E1-5F9A-0C4C-C8A0-2E20D22D0B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B11CC4FC-41D9-0618-C0A0-A8D20B86D99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2773" name="Rectangle 1029">
            <a:extLst>
              <a:ext uri="{FF2B5EF4-FFF2-40B4-BE49-F238E27FC236}">
                <a16:creationId xmlns:a16="http://schemas.microsoft.com/office/drawing/2014/main" id="{66580AE8-D2FA-F801-B4B7-8FFEE190064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F841E4-2BFD-5A4B-A88C-69C755BC774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937DD53-A44F-0B2E-F4BF-A53F703016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2574D9-0233-A7E3-C5F4-84ACE27C5F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20AC0D1-ACC9-7886-8809-35D4B14DD9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2D439E1-E524-3137-E3AB-00629F9BE9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1819625-3BAF-DAA2-ED40-7831943CC4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E23B6AD-E2F9-2488-42EB-289E69926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7460FA3-994D-8B46-A997-C33D9383C89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E54CC91-59F1-61F4-6F7B-ECEBA58EB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D140BF-F4EC-BD4F-9628-BF1AA4E518D7}" type="slidenum">
              <a:rPr lang="sv-SE" altLang="sv-SE" smtClean="0"/>
              <a:pPr>
                <a:spcBef>
                  <a:spcPct val="0"/>
                </a:spcBef>
              </a:pPr>
              <a:t>1</a:t>
            </a:fld>
            <a:endParaRPr lang="sv-SE" altLang="sv-SE"/>
          </a:p>
        </p:txBody>
      </p:sp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897C8199-86CE-B5A9-2455-321E059A82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>
            <a:extLst>
              <a:ext uri="{FF2B5EF4-FFF2-40B4-BE49-F238E27FC236}">
                <a16:creationId xmlns:a16="http://schemas.microsoft.com/office/drawing/2014/main" id="{4A93E312-FF3B-1F0B-EEAD-CCCF91A8E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8CE9EE5D-3DF9-B2D2-DB6C-7A2A15BB6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C1A3517-F3F4-F046-A04A-4CB95560AC75}" type="slidenum">
              <a:rPr lang="sv-SE" altLang="sv-SE" smtClean="0"/>
              <a:pPr>
                <a:spcBef>
                  <a:spcPct val="0"/>
                </a:spcBef>
              </a:pPr>
              <a:t>13</a:t>
            </a:fld>
            <a:endParaRPr lang="sv-SE" altLang="sv-SE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3BC0CCC-90D0-6378-3F14-99B42B5C9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10CB129-45CD-8FB4-863E-631B7CEF9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A2A5C641-2324-FD89-ADC4-AE77F619D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A15DFA-37D6-5446-BEDF-0C37343DE808}" type="slidenum">
              <a:rPr lang="sv-SE" altLang="sv-SE" smtClean="0"/>
              <a:pPr>
                <a:spcBef>
                  <a:spcPct val="0"/>
                </a:spcBef>
              </a:pPr>
              <a:t>14</a:t>
            </a:fld>
            <a:endParaRPr lang="sv-SE" altLang="sv-S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C1B551B-723E-839D-241C-2C73E30DD1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A582EC9-D0E7-CCD4-D112-E4499D726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9BCD12BA-0623-F96A-3A3E-82A9235BE3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8BED6C8-DA7E-0E4D-9E1E-36CC5276B141}" type="slidenum">
              <a:rPr lang="sv-SE" altLang="sv-SE" smtClean="0"/>
              <a:pPr>
                <a:spcBef>
                  <a:spcPct val="0"/>
                </a:spcBef>
              </a:pPr>
              <a:t>15</a:t>
            </a:fld>
            <a:endParaRPr lang="sv-SE" altLang="sv-SE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1F82F66-23E2-984F-D25F-423B3CB2A4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C55F15A-6300-0054-97E5-43DD2A359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2DE61244-B6D3-B8F8-6759-403C4FD81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BB7F21-429C-7F4F-9E99-111F02AB2600}" type="slidenum">
              <a:rPr lang="sv-SE" altLang="sv-SE" smtClean="0"/>
              <a:pPr>
                <a:spcBef>
                  <a:spcPct val="0"/>
                </a:spcBef>
              </a:pPr>
              <a:t>16</a:t>
            </a:fld>
            <a:endParaRPr lang="sv-SE" altLang="sv-S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C8011D4-AFCD-FFBE-3C8D-975907CC6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5110259-9D93-272E-A446-DA4A095C7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D7A26C83-3BC5-8BBA-0D60-FDA250C6F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C1E0E2-1D22-3644-8338-DC266C29A84A}" type="slidenum">
              <a:rPr lang="sv-SE" altLang="sv-SE" smtClean="0"/>
              <a:pPr>
                <a:spcBef>
                  <a:spcPct val="0"/>
                </a:spcBef>
              </a:pPr>
              <a:t>17</a:t>
            </a:fld>
            <a:endParaRPr lang="sv-SE" altLang="sv-SE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A7F6F36-41A9-4678-259E-4B35AAE75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DF037E5-CFC9-D747-EE4F-5492B3728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2EF4F179-3758-FFBC-6EC2-5EA7AF2B7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A9788A-8C3B-1740-9125-8ED481EEE836}" type="slidenum">
              <a:rPr lang="sv-SE" altLang="sv-SE" smtClean="0"/>
              <a:pPr>
                <a:spcBef>
                  <a:spcPct val="0"/>
                </a:spcBef>
              </a:pPr>
              <a:t>18</a:t>
            </a:fld>
            <a:endParaRPr lang="sv-SE" altLang="sv-S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043C95A-B229-7072-8A6E-E320887B7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9901A6F-8D24-670F-0970-A4EA14792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61278C60-2364-A35C-5078-124EC7A4BB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531D18-F990-0E47-AD9E-2097F254D3BB}" type="slidenum">
              <a:rPr lang="sv-SE" altLang="sv-SE" smtClean="0"/>
              <a:pPr>
                <a:spcBef>
                  <a:spcPct val="0"/>
                </a:spcBef>
              </a:pPr>
              <a:t>19</a:t>
            </a:fld>
            <a:endParaRPr lang="sv-SE" altLang="sv-SE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FC2F2EE-95E2-F387-1C2A-0D85580402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7F05AF9-A5CF-638D-42CC-B60CE11A2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93371C20-C75E-77EB-3FA6-6361C31B0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1CF8DE-75A3-1A45-93C1-5B3AFE091A01}" type="slidenum">
              <a:rPr lang="sv-SE" altLang="sv-SE" smtClean="0"/>
              <a:pPr>
                <a:spcBef>
                  <a:spcPct val="0"/>
                </a:spcBef>
              </a:pPr>
              <a:t>2</a:t>
            </a:fld>
            <a:endParaRPr lang="sv-SE" altLang="sv-SE"/>
          </a:p>
        </p:txBody>
      </p:sp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F29DE009-F6F8-44CA-AE9D-22F944D36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>
            <a:extLst>
              <a:ext uri="{FF2B5EF4-FFF2-40B4-BE49-F238E27FC236}">
                <a16:creationId xmlns:a16="http://schemas.microsoft.com/office/drawing/2014/main" id="{F96204B9-0DF7-B65C-D7FC-BBAB592AE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60495D4A-950C-BB53-749A-0B7278594F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1C793E-8BAB-0847-9091-7AC905478E46}" type="slidenum">
              <a:rPr lang="sv-SE" altLang="sv-SE" smtClean="0"/>
              <a:pPr>
                <a:spcBef>
                  <a:spcPct val="0"/>
                </a:spcBef>
              </a:pPr>
              <a:t>3</a:t>
            </a:fld>
            <a:endParaRPr lang="sv-SE" altLang="sv-S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10F1BE8-294A-62C9-C639-5B710A57AD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E25ACDF-0726-74E6-A919-F8ECD9C86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40FBD714-5527-E4A3-3B6E-ABA57952C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036D83-7349-AA4A-80DB-C74136084604}" type="slidenum">
              <a:rPr lang="sv-SE" altLang="sv-SE" smtClean="0"/>
              <a:pPr>
                <a:spcBef>
                  <a:spcPct val="0"/>
                </a:spcBef>
              </a:pPr>
              <a:t>4</a:t>
            </a:fld>
            <a:endParaRPr lang="sv-SE" altLang="sv-SE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8C4363D6-6A10-E35D-A82A-7364B31263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1027">
            <a:extLst>
              <a:ext uri="{FF2B5EF4-FFF2-40B4-BE49-F238E27FC236}">
                <a16:creationId xmlns:a16="http://schemas.microsoft.com/office/drawing/2014/main" id="{A9C659F1-4FD5-3DDB-CCAE-F501AEEBD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C03CAE2-7FFC-B598-D116-2AE14514DF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E5C361-5C2C-F24C-9ECD-70035A575580}" type="slidenum">
              <a:rPr lang="sv-SE" altLang="sv-SE" smtClean="0"/>
              <a:pPr>
                <a:spcBef>
                  <a:spcPct val="0"/>
                </a:spcBef>
              </a:pPr>
              <a:t>5</a:t>
            </a:fld>
            <a:endParaRPr lang="sv-SE" altLang="sv-S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14760B3-B157-C049-CC3F-707C27D99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50F88AF-4229-1CD9-46B7-4C5243F2B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83B6D0C8-A389-4E01-5EC0-0E79CAAF77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92EDCC-4BAB-A640-82A5-69234CD5B82C}" type="slidenum">
              <a:rPr lang="sv-SE" altLang="sv-SE" smtClean="0"/>
              <a:pPr>
                <a:spcBef>
                  <a:spcPct val="0"/>
                </a:spcBef>
              </a:pPr>
              <a:t>6</a:t>
            </a:fld>
            <a:endParaRPr lang="sv-SE" altLang="sv-S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51FF940-B6C3-1270-D66C-8F291B880D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DA0EF9A-D754-E442-1C81-1E17C3EBF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6EA6CAC0-D9A6-F541-E804-1A4EEAE95B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8D5779-5458-E04F-A3B6-FDFDE15024F5}" type="slidenum">
              <a:rPr lang="sv-SE" altLang="sv-SE" smtClean="0"/>
              <a:pPr>
                <a:spcBef>
                  <a:spcPct val="0"/>
                </a:spcBef>
              </a:pPr>
              <a:t>7</a:t>
            </a:fld>
            <a:endParaRPr lang="sv-SE" altLang="sv-S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94B72E5-3BA2-46D6-9881-05B0FFA31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404034A-2990-4ADE-2F78-BA059D9F3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1A83E645-9F1C-D3D2-CD91-AD0B5916A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F4A69AC-6EE7-4C44-9ADE-47B8B44A971E}" type="slidenum">
              <a:rPr lang="sv-SE" altLang="sv-SE" smtClean="0"/>
              <a:pPr>
                <a:spcBef>
                  <a:spcPct val="0"/>
                </a:spcBef>
              </a:pPr>
              <a:t>8</a:t>
            </a:fld>
            <a:endParaRPr lang="sv-SE" altLang="sv-S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2D3BC48-C248-AC7A-2859-3FEC46A6E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E2DF396-E15D-7751-3644-8B5A93ACC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9E69C6A6-94B4-BBEC-E76F-C45DBA967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076557-399D-F947-9832-12FDE61C24B2}" type="slidenum">
              <a:rPr lang="sv-SE" altLang="sv-SE" smtClean="0"/>
              <a:pPr>
                <a:spcBef>
                  <a:spcPct val="0"/>
                </a:spcBef>
              </a:pPr>
              <a:t>10</a:t>
            </a:fld>
            <a:endParaRPr lang="sv-SE" altLang="sv-S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B64BFF7-5B11-BF51-5BE5-39001BC721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9EF902B-BC12-B004-1F5F-2F7A53D5E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DBBF59-0136-0922-00E6-72F146C68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02043D-EA4B-1821-EA68-5F9E6E88A6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57893-723A-BD08-BACD-4B519F5A1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AC638-9E2C-E049-82F2-A4C0C09F84C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8284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1D010-2987-48B6-2D69-1ED9E6527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925088-5CFA-6F79-6430-46B96EDE30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233601-1E3B-EE29-16A5-974B4263FF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00A0F-AF80-7440-8F61-319CC28D233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7129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2A8FB-210B-CD95-9A16-1C975F4DF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5FB6BC-E0C3-D468-72B5-ADF09B624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D01023-3EF4-3391-EE44-1A091DB66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F85F0-1F37-284D-86AD-16AEA147F70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9583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C04B12-959B-8DFB-6351-2B1048F96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7A7641-E7EA-A55F-408F-17625264B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6BAEAA-F444-302E-FE1A-A2FB8A1CD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8540-CF8D-DD40-8FF3-004E33ADD7B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99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78C898-FD47-FF76-5A5E-40A58B55B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C7D23-AAC7-75F9-64F5-5517D21AB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1DB5EE-6EAC-56A2-4B89-22E3D2839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5819-B6F6-5C4D-93F6-FC128D2C0F4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2761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627519-A052-F458-C154-CF1C8BAB3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E327F8-00CE-E72F-E7EA-DCE3C85B28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8C485-8171-B337-4962-FF085048F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5E892-0950-CF42-83FD-AADC6782658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603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E5CEE7-560A-DDE7-16A5-C597ED9BF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F54CD4-3AC2-E1FB-CAD7-B8478836E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A2DAB0-CB02-0A9A-7724-ED2DA5266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F40EC-42D3-B747-B52A-A45E1F888CF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6025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7D9D48-8546-9996-D0C8-F4B87F57F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3FC1F5-B785-4729-86FE-040C96510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06A66C-701B-D1FC-6B4D-85AF7AAB7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DDA8F-78A9-5C48-B414-6C333E2218C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2516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A318AB-E2B8-1321-6C50-5BAA673D7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61BB04-C690-3792-DF4E-A2D2BF2DD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51483E-EC83-8560-919B-04BE1D74E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3924-572D-C745-9FD8-B97C7102AF5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5623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287E7-9F3E-5392-823C-4F9FBCC62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06DF97-91AF-4941-4A65-AAAF4C5FD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AB841A-2442-EB28-F02E-B8CCFE618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EEB4E-2F5B-9549-9098-CFE8833226A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0112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69742-2E1D-3696-7CD1-2E0EF1BBA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BBC05E-FDE4-5026-82E6-C80592C51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9FF17-6B69-0DF8-30F3-66BD7ED8A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E9F00-5A90-F945-A40B-2D365539FD0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7853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AD6DD8-51BC-8D8F-B731-311DA6E47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F45F77-D756-9369-47A8-F23DE9F29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08F8E0-6509-2002-3AD3-17EB3713AB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7C54FE-3AA8-FFB3-E1C7-FCE06F1983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FC17C2-E200-F605-848A-181ED21224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36AD621C-AA8B-A345-9066-9622583DD8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tshållare för bildnummer 5">
            <a:extLst>
              <a:ext uri="{FF2B5EF4-FFF2-40B4-BE49-F238E27FC236}">
                <a16:creationId xmlns:a16="http://schemas.microsoft.com/office/drawing/2014/main" id="{86054268-6619-A386-05DF-6FDE9A5C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90AA63-7495-494F-8F51-C68726622749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sv-SE" altLang="sv-SE" sz="14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F868011-CB23-B0A6-D58E-A2FBFD9C7D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SE" altLang="sv-SE" dirty="0"/>
              <a:t>Föreläsning 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BFEC443-4354-449E-EA42-9BD21FD829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altLang="sv-SE"/>
          </a:p>
          <a:p>
            <a:pPr eaLnBrk="1" hangingPunct="1"/>
            <a:r>
              <a:rPr lang="sv-SE" altLang="sv-SE"/>
              <a:t>Grafisk användargränssnitt</a:t>
            </a:r>
          </a:p>
          <a:p>
            <a:pPr eaLnBrk="1" hangingPunct="1"/>
            <a:r>
              <a:rPr lang="sv-SE" altLang="sv-SE"/>
              <a:t>Med tkinter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latshållare för bildnummer 5">
            <a:extLst>
              <a:ext uri="{FF2B5EF4-FFF2-40B4-BE49-F238E27FC236}">
                <a16:creationId xmlns:a16="http://schemas.microsoft.com/office/drawing/2014/main" id="{BCEE94F0-0F69-283E-3DF7-3B0EAD8E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758D44-AF72-8345-90CD-09B8D8E311B9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sv-SE" altLang="sv-SE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626A08E-514C-E8EE-71B6-7ECFA24DB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Label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3B378C6-FC5E-311B-3408-94D76C49E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9646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sv-SE"/>
              <a:t>Label är en widget för att kunna visa en textrad.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from tkinter import *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 = Tk()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l = Label(master, text="en rad text")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l.pack()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mainloop()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ubrik 1">
            <a:extLst>
              <a:ext uri="{FF2B5EF4-FFF2-40B4-BE49-F238E27FC236}">
                <a16:creationId xmlns:a16="http://schemas.microsoft.com/office/drawing/2014/main" id="{79B163AF-3A9A-99C6-C2BD-14B4444A7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StringVar, IntVar</a:t>
            </a:r>
          </a:p>
        </p:txBody>
      </p:sp>
      <p:sp>
        <p:nvSpPr>
          <p:cNvPr id="48130" name="Platshållare för innehåll 2">
            <a:extLst>
              <a:ext uri="{FF2B5EF4-FFF2-40B4-BE49-F238E27FC236}">
                <a16:creationId xmlns:a16="http://schemas.microsoft.com/office/drawing/2014/main" id="{01DF1533-D1DC-8888-C1E0-5084095D53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530850"/>
          </a:xfrm>
        </p:spPr>
        <p:txBody>
          <a:bodyPr/>
          <a:lstStyle/>
          <a:p>
            <a:pPr>
              <a:defRPr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StringVar</a:t>
            </a:r>
            <a:r>
              <a:rPr lang="en-US" altLang="en-US" dirty="0"/>
              <a:t> 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IntVar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DoubleVar</a:t>
            </a:r>
            <a:r>
              <a:rPr lang="en-US" altLang="en-US" dirty="0"/>
              <a:t> </a:t>
            </a:r>
            <a:r>
              <a:rPr lang="en-US" altLang="en-US" dirty="0" err="1"/>
              <a:t>och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BooleanVar</a:t>
            </a:r>
            <a:r>
              <a:rPr lang="en-US" altLang="en-US" dirty="0"/>
              <a:t> </a:t>
            </a:r>
            <a:r>
              <a:rPr lang="en-US" altLang="en-US" dirty="0" err="1"/>
              <a:t>kan</a:t>
            </a:r>
            <a:r>
              <a:rPr lang="en-US" altLang="en-US" dirty="0"/>
              <a:t> </a:t>
            </a:r>
            <a:r>
              <a:rPr lang="en-US" altLang="en-US" dirty="0" err="1"/>
              <a:t>användas</a:t>
            </a:r>
            <a:r>
              <a:rPr lang="en-US" altLang="en-US" dirty="0"/>
              <a:t> I </a:t>
            </a:r>
            <a:r>
              <a:rPr lang="en-US" altLang="en-US" dirty="0" err="1"/>
              <a:t>samband</a:t>
            </a:r>
            <a:r>
              <a:rPr lang="en-US" altLang="en-US" dirty="0"/>
              <a:t> med </a:t>
            </a:r>
            <a:r>
              <a:rPr lang="en-US" altLang="en-US" dirty="0" err="1"/>
              <a:t>widgetten</a:t>
            </a:r>
            <a:r>
              <a:rPr lang="en-US" altLang="en-US" dirty="0"/>
              <a:t>. Det </a:t>
            </a:r>
            <a:r>
              <a:rPr lang="en-US" altLang="en-US" dirty="0" err="1"/>
              <a:t>hjälper</a:t>
            </a:r>
            <a:r>
              <a:rPr lang="en-US" altLang="en-US" dirty="0"/>
              <a:t> </a:t>
            </a:r>
            <a:r>
              <a:rPr lang="en-US" altLang="en-US" dirty="0" err="1"/>
              <a:t>att</a:t>
            </a:r>
            <a:r>
              <a:rPr lang="en-US" altLang="en-US" dirty="0"/>
              <a:t> man slipper </a:t>
            </a:r>
            <a:r>
              <a:rPr lang="en-US" altLang="en-US" dirty="0" err="1"/>
              <a:t>globala</a:t>
            </a:r>
            <a:r>
              <a:rPr lang="en-US" altLang="en-US" dirty="0"/>
              <a:t> </a:t>
            </a:r>
            <a:r>
              <a:rPr lang="en-US" altLang="en-US" dirty="0" err="1"/>
              <a:t>variabler</a:t>
            </a:r>
            <a:r>
              <a:rPr lang="en-US" altLang="en-US" dirty="0"/>
              <a:t> </a:t>
            </a:r>
            <a:r>
              <a:rPr lang="en-US" altLang="en-US" dirty="0" err="1"/>
              <a:t>och</a:t>
            </a:r>
            <a:r>
              <a:rPr lang="en-US" altLang="en-US" dirty="0"/>
              <a:t> man </a:t>
            </a:r>
            <a:r>
              <a:rPr lang="en-US" altLang="en-US" dirty="0" err="1"/>
              <a:t>kan</a:t>
            </a:r>
            <a:r>
              <a:rPr lang="en-US" altLang="en-US" dirty="0"/>
              <a:t> </a:t>
            </a:r>
            <a:r>
              <a:rPr lang="en-US" altLang="en-US" dirty="0" err="1"/>
              <a:t>enklare</a:t>
            </a:r>
            <a:r>
              <a:rPr lang="en-US" altLang="en-US" dirty="0"/>
              <a:t> </a:t>
            </a:r>
            <a:r>
              <a:rPr lang="en-US" altLang="en-US" dirty="0" err="1"/>
              <a:t>ändra</a:t>
            </a:r>
            <a:r>
              <a:rPr lang="en-US" altLang="en-US" dirty="0"/>
              <a:t> </a:t>
            </a:r>
            <a:r>
              <a:rPr lang="en-US" altLang="en-US" dirty="0" err="1"/>
              <a:t>värden</a:t>
            </a:r>
            <a:r>
              <a:rPr lang="en-US" altLang="en-US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dirty="0">
                <a:latin typeface="Courier New" panose="02070309020205020404" pitchFamily="49" charset="0"/>
              </a:rPr>
              <a:t>from </a:t>
            </a:r>
            <a:r>
              <a:rPr lang="sv-SE" altLang="sv-SE" sz="2400" dirty="0" err="1">
                <a:latin typeface="Courier New" panose="02070309020205020404" pitchFamily="49" charset="0"/>
              </a:rPr>
              <a:t>tkinter</a:t>
            </a:r>
            <a:r>
              <a:rPr lang="sv-SE" altLang="sv-SE" sz="2400" dirty="0">
                <a:latin typeface="Courier New" panose="02070309020205020404" pitchFamily="49" charset="0"/>
              </a:rPr>
              <a:t> import *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dirty="0">
                <a:latin typeface="Courier New" panose="02070309020205020404" pitchFamily="49" charset="0"/>
              </a:rPr>
              <a:t>master = </a:t>
            </a:r>
            <a:r>
              <a:rPr lang="sv-SE" altLang="sv-SE" sz="2400" dirty="0" err="1">
                <a:latin typeface="Courier New" panose="02070309020205020404" pitchFamily="49" charset="0"/>
              </a:rPr>
              <a:t>Tk</a:t>
            </a:r>
            <a:r>
              <a:rPr lang="sv-SE" altLang="sv-SE" sz="240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b="1" dirty="0" err="1">
                <a:latin typeface="Courier New" panose="02070309020205020404" pitchFamily="49" charset="0"/>
              </a:rPr>
              <a:t>labelText</a:t>
            </a:r>
            <a:r>
              <a:rPr lang="sv-SE" altLang="sv-SE" sz="2400" b="1" dirty="0">
                <a:latin typeface="Courier New" panose="02070309020205020404" pitchFamily="49" charset="0"/>
              </a:rPr>
              <a:t>= </a:t>
            </a:r>
            <a:r>
              <a:rPr lang="sv-SE" altLang="sv-SE" sz="2400" b="1" dirty="0" err="1">
                <a:latin typeface="Courier New" panose="02070309020205020404" pitchFamily="49" charset="0"/>
              </a:rPr>
              <a:t>StringVar</a:t>
            </a:r>
            <a:r>
              <a:rPr lang="sv-SE" altLang="sv-SE" sz="2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b="1" i="1" dirty="0" err="1">
                <a:latin typeface="Courier New" panose="02070309020205020404" pitchFamily="49" charset="0"/>
              </a:rPr>
              <a:t>labelText.set</a:t>
            </a:r>
            <a:r>
              <a:rPr lang="sv-SE" altLang="sv-SE" sz="2400" b="1" dirty="0">
                <a:latin typeface="Courier New" panose="02070309020205020404" pitchFamily="49" charset="0"/>
              </a:rPr>
              <a:t>(”en rad text”)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dirty="0">
                <a:latin typeface="Courier New" panose="02070309020205020404" pitchFamily="49" charset="0"/>
              </a:rPr>
              <a:t>l = </a:t>
            </a:r>
            <a:r>
              <a:rPr lang="sv-SE" altLang="sv-SE" sz="2400" dirty="0" err="1">
                <a:latin typeface="Courier New" panose="02070309020205020404" pitchFamily="49" charset="0"/>
              </a:rPr>
              <a:t>Label</a:t>
            </a:r>
            <a:r>
              <a:rPr lang="sv-SE" altLang="sv-SE" sz="2400" dirty="0">
                <a:latin typeface="Courier New" panose="02070309020205020404" pitchFamily="49" charset="0"/>
              </a:rPr>
              <a:t>(master, text= </a:t>
            </a:r>
            <a:r>
              <a:rPr lang="sv-SE" altLang="sv-SE" sz="2400" b="1" dirty="0" err="1">
                <a:latin typeface="Courier New" panose="02070309020205020404" pitchFamily="49" charset="0"/>
              </a:rPr>
              <a:t>labelText</a:t>
            </a:r>
            <a:r>
              <a:rPr lang="sv-SE" altLang="sv-SE" sz="24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dirty="0" err="1">
                <a:latin typeface="Courier New" panose="02070309020205020404" pitchFamily="49" charset="0"/>
              </a:rPr>
              <a:t>l.pack</a:t>
            </a:r>
            <a:r>
              <a:rPr lang="sv-SE" altLang="sv-SE" sz="240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altLang="sv-SE" sz="2400" dirty="0" err="1">
                <a:latin typeface="Courier New" panose="02070309020205020404" pitchFamily="49" charset="0"/>
              </a:rPr>
              <a:t>mainloop</a:t>
            </a:r>
            <a:r>
              <a:rPr lang="sv-SE" altLang="sv-SE" sz="2400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</p:txBody>
      </p:sp>
      <p:sp>
        <p:nvSpPr>
          <p:cNvPr id="33795" name="Platshållare för bildnummer 3">
            <a:extLst>
              <a:ext uri="{FF2B5EF4-FFF2-40B4-BE49-F238E27FC236}">
                <a16:creationId xmlns:a16="http://schemas.microsoft.com/office/drawing/2014/main" id="{18B0F7D0-19A8-8DA7-4BFA-B662D172D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1185B9-5BCC-6A4A-8D4A-2C4792816168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sv-SE" altLang="sv-S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995EE048-3DAF-441A-B100-46EEF4A8E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/>
              <a:t>Från textbasert till grafisk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6F007-69EF-AC8E-976F-109F0D992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Tips: </a:t>
            </a:r>
            <a:r>
              <a:rPr lang="en-US" dirty="0" err="1"/>
              <a:t>när</a:t>
            </a:r>
            <a:r>
              <a:rPr lang="en-US" dirty="0"/>
              <a:t> du </a:t>
            </a:r>
            <a:r>
              <a:rPr lang="en-US" dirty="0" err="1"/>
              <a:t>gör</a:t>
            </a:r>
            <a:r>
              <a:rPr lang="en-US" dirty="0"/>
              <a:t> din P-</a:t>
            </a:r>
            <a:r>
              <a:rPr lang="en-US" dirty="0" err="1"/>
              <a:t>uppgift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 err="1"/>
              <a:t>undvik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använd</a:t>
            </a:r>
            <a:r>
              <a:rPr lang="en-US" dirty="0"/>
              <a:t> input()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funktioner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har med </a:t>
            </a:r>
            <a:r>
              <a:rPr lang="en-US" dirty="0" err="1"/>
              <a:t>beräkning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göra</a:t>
            </a:r>
            <a:endParaRPr lang="en-US" dirty="0"/>
          </a:p>
          <a:p>
            <a:pPr lvl="1">
              <a:defRPr/>
            </a:pPr>
            <a:r>
              <a:rPr lang="en-US" dirty="0" err="1"/>
              <a:t>Gör</a:t>
            </a:r>
            <a:r>
              <a:rPr lang="en-US" dirty="0"/>
              <a:t> det </a:t>
            </a:r>
            <a:r>
              <a:rPr lang="en-US" b="1" dirty="0" err="1"/>
              <a:t>grafiska</a:t>
            </a:r>
            <a:r>
              <a:rPr lang="en-US" b="1" dirty="0"/>
              <a:t> </a:t>
            </a:r>
            <a:r>
              <a:rPr lang="en-US" b="1" dirty="0" err="1"/>
              <a:t>delen</a:t>
            </a:r>
            <a:r>
              <a:rPr lang="en-US" b="1" dirty="0"/>
              <a:t> av </a:t>
            </a:r>
            <a:r>
              <a:rPr lang="en-US" b="1" dirty="0" err="1"/>
              <a:t>programmet</a:t>
            </a:r>
            <a:r>
              <a:rPr lang="en-US" b="1" dirty="0"/>
              <a:t> </a:t>
            </a:r>
            <a:r>
              <a:rPr lang="en-US" dirty="0" err="1"/>
              <a:t>först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du har </a:t>
            </a:r>
            <a:r>
              <a:rPr lang="en-US" dirty="0" err="1"/>
              <a:t>gjort</a:t>
            </a:r>
            <a:r>
              <a:rPr lang="en-US" dirty="0"/>
              <a:t> </a:t>
            </a:r>
            <a:r>
              <a:rPr lang="en-US" dirty="0" err="1"/>
              <a:t>textbaserade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.</a:t>
            </a:r>
          </a:p>
          <a:p>
            <a:pPr marL="457200" lvl="1" indent="0">
              <a:buFontTx/>
              <a:buNone/>
              <a:defRPr/>
            </a:pPr>
            <a:br>
              <a:rPr lang="en-US" dirty="0"/>
            </a:br>
            <a:r>
              <a:rPr lang="en-US" dirty="0"/>
              <a:t>Vi </a:t>
            </a:r>
            <a:r>
              <a:rPr lang="en-US"/>
              <a:t>tittar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exampel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man </a:t>
            </a:r>
            <a:r>
              <a:rPr lang="en-US" dirty="0" err="1"/>
              <a:t>gör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I labb4: chomp</a:t>
            </a:r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EE189FD3-BEB8-291C-ED7D-A8687C48A2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04803F-1B12-DE46-8C15-E690AD812550}" type="slidenum">
              <a:rPr lang="sv-SE" altLang="sv-SE" sz="1400" b="0" smtClean="0"/>
              <a:pPr/>
              <a:t>12</a:t>
            </a:fld>
            <a:endParaRPr lang="sv-SE" altLang="sv-SE" sz="14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tshållare för bildnummer 5">
            <a:extLst>
              <a:ext uri="{FF2B5EF4-FFF2-40B4-BE49-F238E27FC236}">
                <a16:creationId xmlns:a16="http://schemas.microsoft.com/office/drawing/2014/main" id="{9D35D0E3-23A6-0BEF-E99B-25F46DE3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504261-5182-1146-8713-1E34D0B9E485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sv-SE" altLang="sv-SE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CED9FF4-D84E-E537-5FB8-B385513C2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err="1">
                <a:cs typeface="+mj-cs"/>
              </a:rPr>
              <a:t>CheckButton</a:t>
            </a:r>
            <a:endParaRPr lang="sv-SE" dirty="0">
              <a:cs typeface="+mj-cs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D09CAE9-E891-D7BC-AE3D-4627B7EAB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from tkinter import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master=Tk()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def check():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    print(var.get())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var = StringVar()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c = Checkbutton(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    master, text="Color image”,variable=var,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    onvalue="RGB", offvalue="L", command=check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c.pack()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master.mainloop()</a:t>
            </a:r>
            <a:endParaRPr lang="sv-SE" altLang="sv-SE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tshållare för bildnummer 5">
            <a:extLst>
              <a:ext uri="{FF2B5EF4-FFF2-40B4-BE49-F238E27FC236}">
                <a16:creationId xmlns:a16="http://schemas.microsoft.com/office/drawing/2014/main" id="{B9C63926-C67D-CF52-1E06-F4D572A1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6FAE8C-1C0D-ED4D-BB08-3CCB95B6DDB7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sv-SE" altLang="sv-SE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38E5215-39CD-62BF-3BE0-8C539F1F9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RadioButton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210C128-E526-84B2-FE39-5F6CA259F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from tkinter import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master=Tk()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def check():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    print (v.get())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v = IntVar()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r=Radiobutton(master, text=</a:t>
            </a:r>
            <a:r>
              <a:rPr lang="ja-JP" altLang="sv-SE" sz="2400">
                <a:latin typeface="Courier New" panose="02070309020205020404" pitchFamily="49" charset="0"/>
              </a:rPr>
              <a:t>”</a:t>
            </a:r>
            <a:r>
              <a:rPr lang="sv-SE" altLang="ja-JP" sz="2400">
                <a:latin typeface="Courier New" panose="02070309020205020404" pitchFamily="49" charset="0"/>
              </a:rPr>
              <a:t>Long", variable=v, value=1, command=check)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r2=Radiobutton(master, text=</a:t>
            </a:r>
            <a:r>
              <a:rPr lang="ja-JP" altLang="sv-SE" sz="2400">
                <a:latin typeface="Courier New" panose="02070309020205020404" pitchFamily="49" charset="0"/>
              </a:rPr>
              <a:t>”</a:t>
            </a:r>
            <a:r>
              <a:rPr lang="sv-SE" altLang="ja-JP" sz="2400">
                <a:latin typeface="Courier New" panose="02070309020205020404" pitchFamily="49" charset="0"/>
              </a:rPr>
              <a:t>Small", variable=v, value=2, command=check)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r.pack(anchor=W)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r2.pack(anchor=W)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master.mainloop()</a:t>
            </a:r>
            <a:endParaRPr lang="sv-SE" altLang="sv-SE" sz="2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tshållare för bildnummer 5">
            <a:extLst>
              <a:ext uri="{FF2B5EF4-FFF2-40B4-BE49-F238E27FC236}">
                <a16:creationId xmlns:a16="http://schemas.microsoft.com/office/drawing/2014/main" id="{0C26EBD2-1CB9-B817-FBFE-B0B51FCE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FD8FD3-B18B-FB49-836B-E67DAF812CCC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sv-SE" altLang="sv-SE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B550D61-B7F3-973B-6639-D09031F51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Entry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FACB70-1A89-27BE-FAB8-CF832A30C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167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from </a:t>
            </a:r>
            <a:r>
              <a:rPr lang="sv-SE" sz="2800" dirty="0" err="1">
                <a:latin typeface="Courier New" charset="0"/>
                <a:cs typeface="+mn-cs"/>
              </a:rPr>
              <a:t>tkinter</a:t>
            </a:r>
            <a:r>
              <a:rPr lang="sv-SE" sz="2800" dirty="0">
                <a:latin typeface="Courier New" charset="0"/>
                <a:cs typeface="+mn-cs"/>
              </a:rPr>
              <a:t> import *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master=</a:t>
            </a:r>
            <a:r>
              <a:rPr lang="sv-SE" sz="2800" dirty="0" err="1">
                <a:latin typeface="Courier New" charset="0"/>
                <a:cs typeface="+mn-cs"/>
              </a:rPr>
              <a:t>Tk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var = </a:t>
            </a:r>
            <a:r>
              <a:rPr lang="sv-SE" sz="2800" dirty="0" err="1">
                <a:latin typeface="Courier New" charset="0"/>
                <a:cs typeface="+mn-cs"/>
              </a:rPr>
              <a:t>StringVar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var.set</a:t>
            </a:r>
            <a:r>
              <a:rPr lang="sv-SE" sz="2800" dirty="0">
                <a:latin typeface="Courier New" charset="0"/>
                <a:cs typeface="+mn-cs"/>
              </a:rPr>
              <a:t>("JAHA")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e=</a:t>
            </a:r>
            <a:r>
              <a:rPr lang="sv-SE" sz="2800" dirty="0" err="1">
                <a:latin typeface="Courier New" charset="0"/>
                <a:cs typeface="+mn-cs"/>
              </a:rPr>
              <a:t>Entry</a:t>
            </a:r>
            <a:r>
              <a:rPr lang="sv-SE" sz="2800" dirty="0">
                <a:latin typeface="Courier New" charset="0"/>
                <a:cs typeface="+mn-cs"/>
              </a:rPr>
              <a:t>(</a:t>
            </a:r>
            <a:r>
              <a:rPr lang="sv-SE" sz="2800" dirty="0" err="1">
                <a:latin typeface="Courier New" charset="0"/>
                <a:cs typeface="+mn-cs"/>
              </a:rPr>
              <a:t>master,textvariable</a:t>
            </a:r>
            <a:r>
              <a:rPr lang="sv-SE" sz="2800" dirty="0">
                <a:latin typeface="Courier New" charset="0"/>
                <a:cs typeface="+mn-cs"/>
              </a:rPr>
              <a:t>=var)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e.insert</a:t>
            </a:r>
            <a:r>
              <a:rPr lang="sv-SE" sz="2800" dirty="0">
                <a:latin typeface="Courier New" charset="0"/>
                <a:cs typeface="+mn-cs"/>
              </a:rPr>
              <a:t>(2,"hej")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e.pack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master.mainloop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tshållare för bildnummer 5">
            <a:extLst>
              <a:ext uri="{FF2B5EF4-FFF2-40B4-BE49-F238E27FC236}">
                <a16:creationId xmlns:a16="http://schemas.microsoft.com/office/drawing/2014/main" id="{FFECE560-7FB1-9A61-F03C-EBFDA44D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61FE1-F04B-2443-AA27-3BC0D2A02FC8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sv-SE" altLang="sv-SE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118E39B-5951-715F-759B-A4D860152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Text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92BB37D-DA77-E687-0D45-E9CB0B3E9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from </a:t>
            </a:r>
            <a:r>
              <a:rPr lang="sv-SE" dirty="0" err="1">
                <a:latin typeface="Courier New" charset="0"/>
                <a:cs typeface="+mn-cs"/>
              </a:rPr>
              <a:t>tkinter</a:t>
            </a:r>
            <a:r>
              <a:rPr lang="sv-SE" dirty="0">
                <a:latin typeface="Courier New" charset="0"/>
                <a:cs typeface="+mn-cs"/>
              </a:rPr>
              <a:t> import *</a:t>
            </a:r>
          </a:p>
          <a:p>
            <a:pPr eaLnBrk="1" hangingPunct="1">
              <a:buFontTx/>
              <a:buNone/>
              <a:defRPr/>
            </a:pPr>
            <a:endParaRPr lang="sv-SE" dirty="0">
              <a:latin typeface="Courier New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master=</a:t>
            </a:r>
            <a:r>
              <a:rPr lang="sv-SE" dirty="0" err="1">
                <a:latin typeface="Courier New" charset="0"/>
                <a:cs typeface="+mn-cs"/>
              </a:rPr>
              <a:t>Tk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t=Text(master)</a:t>
            </a:r>
          </a:p>
          <a:p>
            <a:pPr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t.insert</a:t>
            </a:r>
            <a:r>
              <a:rPr lang="sv-SE" dirty="0">
                <a:latin typeface="Courier New" charset="0"/>
                <a:cs typeface="+mn-cs"/>
              </a:rPr>
              <a:t>(END,"HELLO")</a:t>
            </a:r>
          </a:p>
          <a:p>
            <a:pPr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t.pack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mainloop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tshållare för bildnummer 5">
            <a:extLst>
              <a:ext uri="{FF2B5EF4-FFF2-40B4-BE49-F238E27FC236}">
                <a16:creationId xmlns:a16="http://schemas.microsoft.com/office/drawing/2014/main" id="{3EA1512A-4C02-3750-59DB-CC30419A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B388C1-A067-B54B-995F-8E994A1C0AFE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sv-SE" altLang="sv-SE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1F211ACE-0D43-46AE-AE94-F19BC214D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Listbox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79BCDF5-95F7-A626-E067-8C0173FB4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from </a:t>
            </a:r>
            <a:r>
              <a:rPr lang="sv-SE" sz="2800" dirty="0" err="1">
                <a:latin typeface="Courier New" charset="0"/>
                <a:cs typeface="+mn-cs"/>
              </a:rPr>
              <a:t>tkinter</a:t>
            </a:r>
            <a:r>
              <a:rPr lang="sv-SE" sz="2800" dirty="0">
                <a:latin typeface="Courier New" charset="0"/>
                <a:cs typeface="+mn-cs"/>
              </a:rPr>
              <a:t> import *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>
                <a:latin typeface="Courier New" charset="0"/>
                <a:cs typeface="+mn-cs"/>
              </a:rPr>
              <a:t>p = </a:t>
            </a:r>
            <a:r>
              <a:rPr lang="sv-SE" sz="2800" dirty="0" err="1">
                <a:latin typeface="Courier New" charset="0"/>
                <a:cs typeface="+mn-cs"/>
              </a:rPr>
              <a:t>Tk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lb</a:t>
            </a:r>
            <a:r>
              <a:rPr lang="sv-SE" sz="2800" dirty="0">
                <a:latin typeface="Courier New" charset="0"/>
                <a:cs typeface="+mn-cs"/>
              </a:rPr>
              <a:t> = </a:t>
            </a:r>
            <a:r>
              <a:rPr lang="sv-SE" sz="2800" dirty="0" err="1">
                <a:latin typeface="Courier New" charset="0"/>
                <a:cs typeface="+mn-cs"/>
              </a:rPr>
              <a:t>Listbox</a:t>
            </a:r>
            <a:r>
              <a:rPr lang="sv-SE" sz="2800" dirty="0">
                <a:latin typeface="Courier New" charset="0"/>
                <a:cs typeface="+mn-cs"/>
              </a:rPr>
              <a:t>(p)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lb.insert</a:t>
            </a:r>
            <a:r>
              <a:rPr lang="sv-SE" sz="2800" dirty="0">
                <a:latin typeface="Courier New" charset="0"/>
                <a:cs typeface="+mn-cs"/>
              </a:rPr>
              <a:t>(0,"hej")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lb.insert</a:t>
            </a:r>
            <a:r>
              <a:rPr lang="sv-SE" sz="2800" dirty="0">
                <a:latin typeface="Courier New" charset="0"/>
                <a:cs typeface="+mn-cs"/>
              </a:rPr>
              <a:t>(END,"hej2")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lb.insert</a:t>
            </a:r>
            <a:r>
              <a:rPr lang="sv-SE" sz="2800" dirty="0">
                <a:latin typeface="Courier New" charset="0"/>
                <a:cs typeface="+mn-cs"/>
              </a:rPr>
              <a:t>(0,"hej3")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lb.pack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v-SE" sz="2800" dirty="0" err="1">
                <a:latin typeface="Courier New" charset="0"/>
                <a:cs typeface="+mn-cs"/>
              </a:rPr>
              <a:t>mainloop</a:t>
            </a:r>
            <a:r>
              <a:rPr lang="sv-SE" sz="2800" dirty="0">
                <a:latin typeface="Courier New" charset="0"/>
                <a:cs typeface="+mn-cs"/>
              </a:rPr>
              <a:t>()</a:t>
            </a:r>
            <a:endParaRPr lang="sv-S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v-SE" dirty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tshållare för bildnummer 5">
            <a:extLst>
              <a:ext uri="{FF2B5EF4-FFF2-40B4-BE49-F238E27FC236}">
                <a16:creationId xmlns:a16="http://schemas.microsoft.com/office/drawing/2014/main" id="{841B275F-68EC-1939-5EA0-A7E0EEB1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64C8F6-59BD-464E-9C84-8A268C865A8F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sv-SE" altLang="sv-SE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3BCFA26-0F91-0225-9BA3-193F7F50F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Message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43BB9C9-9E32-5FDA-77A4-521F689CA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sv-SE"/>
              <a:t>Message är som Label med den skillnaden att den klara av att text med flera rader.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from tkinter import *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master = Tk()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 = Message(master, text="a short\n message”, width=30)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m.pack()</a:t>
            </a:r>
          </a:p>
          <a:p>
            <a:pPr eaLnBrk="1" hangingPunct="1">
              <a:buFontTx/>
              <a:buNone/>
            </a:pPr>
            <a:r>
              <a:rPr lang="sv-SE" altLang="sv-SE" sz="2400">
                <a:latin typeface="Courier New" panose="02070309020205020404" pitchFamily="49" charset="0"/>
              </a:rPr>
              <a:t>mainloop()</a:t>
            </a:r>
            <a:endParaRPr lang="sv-SE" altLang="sv-SE" sz="2800"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endParaRPr lang="sv-SE" altLang="sv-S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tshållare för bildnummer 5">
            <a:extLst>
              <a:ext uri="{FF2B5EF4-FFF2-40B4-BE49-F238E27FC236}">
                <a16:creationId xmlns:a16="http://schemas.microsoft.com/office/drawing/2014/main" id="{04FE3DF9-E386-EA19-E3C6-181A7B36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7D28FD-8BFA-0444-B0C8-85054684EDC9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sv-SE" altLang="sv-SE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EDBAE37-61CE-F066-D4CA-DF31D7667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Scrollbar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DBE6CDA-F229-A03D-3E96-4C91755D3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from </a:t>
            </a:r>
            <a:r>
              <a:rPr lang="en-US" sz="2400" dirty="0" err="1">
                <a:latin typeface="Courier New" charset="0"/>
                <a:cs typeface="+mn-cs"/>
              </a:rPr>
              <a:t>tkinter</a:t>
            </a:r>
            <a:r>
              <a:rPr lang="en-US" sz="2400" dirty="0">
                <a:latin typeface="Courier New" charset="0"/>
                <a:cs typeface="+mn-cs"/>
              </a:rPr>
              <a:t> import *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win = </a:t>
            </a:r>
            <a:r>
              <a:rPr lang="en-US" sz="2400" dirty="0" err="1">
                <a:latin typeface="Courier New" charset="0"/>
                <a:cs typeface="+mn-cs"/>
              </a:rPr>
              <a:t>Tk</a:t>
            </a:r>
            <a:r>
              <a:rPr lang="en-US" sz="2400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scroll = Scrollbar(win, orient=VERTICAL)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select = </a:t>
            </a:r>
            <a:r>
              <a:rPr lang="en-US" sz="2400" dirty="0" err="1">
                <a:latin typeface="Courier New" charset="0"/>
                <a:cs typeface="+mn-cs"/>
              </a:rPr>
              <a:t>Listbox</a:t>
            </a:r>
            <a:r>
              <a:rPr lang="en-US" sz="2400" dirty="0">
                <a:latin typeface="Courier New" charset="0"/>
                <a:cs typeface="+mn-cs"/>
              </a:rPr>
              <a:t>(win, </a:t>
            </a:r>
            <a:r>
              <a:rPr lang="en-US" sz="2400" dirty="0" err="1">
                <a:latin typeface="Courier New" charset="0"/>
                <a:cs typeface="+mn-cs"/>
              </a:rPr>
              <a:t>yscrollcommand</a:t>
            </a:r>
            <a:r>
              <a:rPr lang="en-US" sz="2400" dirty="0">
                <a:latin typeface="Courier New" charset="0"/>
                <a:cs typeface="+mn-cs"/>
              </a:rPr>
              <a:t>=</a:t>
            </a:r>
            <a:r>
              <a:rPr lang="en-US" sz="2400" dirty="0" err="1">
                <a:latin typeface="Courier New" charset="0"/>
                <a:cs typeface="+mn-cs"/>
              </a:rPr>
              <a:t>scroll.set</a:t>
            </a:r>
            <a:r>
              <a:rPr lang="en-US" sz="2400" dirty="0">
                <a:latin typeface="Courier New" charset="0"/>
                <a:cs typeface="+mn-cs"/>
              </a:rPr>
              <a:t>, height=6)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latin typeface="Courier New" charset="0"/>
                <a:cs typeface="+mn-cs"/>
              </a:rPr>
              <a:t>scroll.config</a:t>
            </a:r>
            <a:r>
              <a:rPr lang="en-US" sz="2400" dirty="0">
                <a:latin typeface="Courier New" charset="0"/>
                <a:cs typeface="+mn-cs"/>
              </a:rPr>
              <a:t> (command=</a:t>
            </a:r>
            <a:r>
              <a:rPr lang="en-US" sz="2400" dirty="0" err="1">
                <a:latin typeface="Courier New" charset="0"/>
                <a:cs typeface="+mn-cs"/>
              </a:rPr>
              <a:t>select.yview</a:t>
            </a:r>
            <a:r>
              <a:rPr lang="en-US" sz="2400" dirty="0">
                <a:latin typeface="Courier New" charset="0"/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latin typeface="Courier New" charset="0"/>
                <a:cs typeface="+mn-cs"/>
              </a:rPr>
              <a:t>scroll.pack</a:t>
            </a:r>
            <a:r>
              <a:rPr lang="en-US" sz="2400" dirty="0">
                <a:latin typeface="Courier New" charset="0"/>
                <a:cs typeface="+mn-cs"/>
              </a:rPr>
              <a:t>(side=RIGHT, fill=Y)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latin typeface="Courier New" charset="0"/>
                <a:cs typeface="+mn-cs"/>
              </a:rPr>
              <a:t>select.pack</a:t>
            </a:r>
            <a:r>
              <a:rPr lang="en-US" sz="2400" dirty="0">
                <a:latin typeface="Courier New" charset="0"/>
                <a:cs typeface="+mn-cs"/>
              </a:rPr>
              <a:t>(side=LEFT,  fill=BOTH, expand=1)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for </a:t>
            </a:r>
            <a:r>
              <a:rPr lang="en-US" sz="2400" dirty="0" err="1">
                <a:latin typeface="Courier New" charset="0"/>
                <a:cs typeface="+mn-cs"/>
              </a:rPr>
              <a:t>i</a:t>
            </a:r>
            <a:r>
              <a:rPr lang="en-US" sz="2400" dirty="0">
                <a:latin typeface="Courier New" charset="0"/>
                <a:cs typeface="+mn-cs"/>
              </a:rPr>
              <a:t> in range(10):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 New" charset="0"/>
                <a:cs typeface="+mn-cs"/>
              </a:rPr>
              <a:t>   </a:t>
            </a:r>
            <a:r>
              <a:rPr lang="en-US" sz="2400" dirty="0" err="1">
                <a:latin typeface="Courier New" charset="0"/>
                <a:cs typeface="+mn-cs"/>
              </a:rPr>
              <a:t>select.insert</a:t>
            </a:r>
            <a:r>
              <a:rPr lang="en-US" sz="2400" dirty="0">
                <a:latin typeface="Courier New" charset="0"/>
                <a:cs typeface="+mn-cs"/>
              </a:rPr>
              <a:t>(</a:t>
            </a:r>
            <a:r>
              <a:rPr lang="en-US" sz="2400" dirty="0" err="1">
                <a:latin typeface="Courier New" charset="0"/>
                <a:cs typeface="+mn-cs"/>
              </a:rPr>
              <a:t>i</a:t>
            </a:r>
            <a:r>
              <a:rPr lang="en-US" sz="2400" dirty="0">
                <a:latin typeface="Courier New" charset="0"/>
                <a:cs typeface="+mn-cs"/>
              </a:rPr>
              <a:t>,"rad "+</a:t>
            </a:r>
            <a:r>
              <a:rPr lang="en-US" sz="2400" dirty="0" err="1">
                <a:latin typeface="Courier New" charset="0"/>
                <a:cs typeface="+mn-cs"/>
              </a:rPr>
              <a:t>str</a:t>
            </a:r>
            <a:r>
              <a:rPr lang="en-US" sz="2400" dirty="0">
                <a:latin typeface="Courier New" charset="0"/>
                <a:cs typeface="+mn-cs"/>
              </a:rPr>
              <a:t>(</a:t>
            </a:r>
            <a:r>
              <a:rPr lang="en-US" sz="2400" dirty="0" err="1">
                <a:latin typeface="Courier New" charset="0"/>
                <a:cs typeface="+mn-cs"/>
              </a:rPr>
              <a:t>i</a:t>
            </a:r>
            <a:r>
              <a:rPr lang="en-US" sz="2400" dirty="0">
                <a:latin typeface="Courier New" charset="0"/>
                <a:cs typeface="+mn-cs"/>
              </a:rPr>
              <a:t>))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latin typeface="Courier New" charset="0"/>
                <a:cs typeface="+mn-cs"/>
              </a:rPr>
              <a:t>win.mainloop</a:t>
            </a:r>
            <a:r>
              <a:rPr lang="en-US" sz="2400" dirty="0">
                <a:latin typeface="Courier New" charset="0"/>
                <a:cs typeface="+mn-cs"/>
              </a:rPr>
              <a:t>()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tshållare för bildnummer 5">
            <a:extLst>
              <a:ext uri="{FF2B5EF4-FFF2-40B4-BE49-F238E27FC236}">
                <a16:creationId xmlns:a16="http://schemas.microsoft.com/office/drawing/2014/main" id="{AE854FE5-E3ED-82FC-D656-3AFDCC27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87DBA7-FB17-5948-BA83-956DD5181403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sv-SE" altLang="sv-SE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4278865-87B9-1BEF-97E3-1468531CD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/>
              <a:t>Användbara länkar om Tkinter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A1D9CA0-EA38-EA92-E75F-9C94B3C6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sv-SE"/>
              <a:t>http://www.tkdocs.com/tutorial/</a:t>
            </a:r>
            <a:endParaRPr lang="sv-SE" altLang="sv-SE" sz="2800"/>
          </a:p>
          <a:p>
            <a:pPr eaLnBrk="1" hangingPunct="1"/>
            <a:r>
              <a:rPr lang="sv-SE" altLang="sv-SE" sz="2400"/>
              <a:t>http://openbookproject.net//py4fun/gui/tkPhone.html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tshållare för bildnummer 5">
            <a:extLst>
              <a:ext uri="{FF2B5EF4-FFF2-40B4-BE49-F238E27FC236}">
                <a16:creationId xmlns:a16="http://schemas.microsoft.com/office/drawing/2014/main" id="{E31F253D-A310-ED8D-028A-06A4F50B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99193A-8DC6-C54B-8C73-5136E094DAD4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sv-SE" altLang="sv-SE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7DCA2C1-B26F-AD25-5941-335AA17CC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err="1">
                <a:cs typeface="+mj-cs"/>
              </a:rPr>
              <a:t>tkinter</a:t>
            </a:r>
            <a:endParaRPr lang="sv-SE" dirty="0">
              <a:cs typeface="+mj-cs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620AD31-47DF-1D27-8087-043C31AAC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1676400"/>
          </a:xfrm>
        </p:spPr>
        <p:txBody>
          <a:bodyPr/>
          <a:lstStyle/>
          <a:p>
            <a:pPr eaLnBrk="1" hangingPunct="1"/>
            <a:r>
              <a:rPr lang="sv-SE" altLang="sv-SE" sz="2800"/>
              <a:t>tkinter är en modul som innehåller klasser för grafiskt användargränssnitt</a:t>
            </a:r>
          </a:p>
          <a:p>
            <a:pPr eaLnBrk="1" hangingPunct="1"/>
            <a:r>
              <a:rPr lang="sv-SE" altLang="sv-SE" sz="2800"/>
              <a:t>Bland annat finns följande klasser i modulen:</a:t>
            </a:r>
          </a:p>
        </p:txBody>
      </p:sp>
      <p:graphicFrame>
        <p:nvGraphicFramePr>
          <p:cNvPr id="23577" name="Group 25">
            <a:extLst>
              <a:ext uri="{FF2B5EF4-FFF2-40B4-BE49-F238E27FC236}">
                <a16:creationId xmlns:a16="http://schemas.microsoft.com/office/drawing/2014/main" id="{C6155B1A-41E1-1DCF-604A-8FF622510F48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3335338"/>
          <a:ext cx="6858000" cy="321786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786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Button                          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Canvas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Checkbutton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Entry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Frame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Label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Listbox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Menu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Message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Radiobutton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Scale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Scrollbar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tshållare för bildnummer 5">
            <a:extLst>
              <a:ext uri="{FF2B5EF4-FFF2-40B4-BE49-F238E27FC236}">
                <a16:creationId xmlns:a16="http://schemas.microsoft.com/office/drawing/2014/main" id="{EA1F8392-C336-AE45-3166-504C2A79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3C70C3-49D8-424A-87F1-D5AFC6168C6E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sv-SE" altLang="sv-SE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9E19D06-E42E-91F8-D21E-921689682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err="1">
                <a:cs typeface="+mj-cs"/>
              </a:rPr>
              <a:t>Tkinter</a:t>
            </a:r>
            <a:endParaRPr lang="sv-SE" dirty="0">
              <a:cs typeface="+mj-cs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F7E5139-4E45-7021-BAD2-5C544F812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v-SE" dirty="0">
                <a:latin typeface="+mj-lt"/>
                <a:cs typeface="+mn-cs"/>
              </a:rPr>
              <a:t>Skapa ett tom grafiskt fönster</a:t>
            </a:r>
          </a:p>
          <a:p>
            <a:pPr eaLnBrk="1" hangingPunct="1">
              <a:buFontTx/>
              <a:buNone/>
              <a:defRPr/>
            </a:pPr>
            <a:endParaRPr lang="sv-SE" dirty="0">
              <a:latin typeface="Courier New" charset="0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from </a:t>
            </a:r>
            <a:r>
              <a:rPr lang="sv-SE" dirty="0" err="1">
                <a:latin typeface="Courier New" charset="0"/>
                <a:cs typeface="+mn-cs"/>
              </a:rPr>
              <a:t>tkinter</a:t>
            </a:r>
            <a:r>
              <a:rPr lang="sv-SE" dirty="0">
                <a:latin typeface="Courier New" charset="0"/>
                <a:cs typeface="+mn-cs"/>
              </a:rPr>
              <a:t> import *</a:t>
            </a:r>
          </a:p>
          <a:p>
            <a:pPr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window</a:t>
            </a:r>
            <a:r>
              <a:rPr lang="sv-SE" dirty="0">
                <a:latin typeface="Courier New" charset="0"/>
                <a:cs typeface="+mn-cs"/>
              </a:rPr>
              <a:t>=</a:t>
            </a:r>
            <a:r>
              <a:rPr lang="sv-SE" dirty="0" err="1">
                <a:latin typeface="Courier New" charset="0"/>
                <a:cs typeface="+mn-cs"/>
              </a:rPr>
              <a:t>Tk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window.mainloop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tshållare för bildnummer 5">
            <a:extLst>
              <a:ext uri="{FF2B5EF4-FFF2-40B4-BE49-F238E27FC236}">
                <a16:creationId xmlns:a16="http://schemas.microsoft.com/office/drawing/2014/main" id="{745592B2-553A-7028-54B3-E404DF26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D370C7-D098-844D-89FC-48E6085A6311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sv-SE" altLang="sv-SE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23F2B78-E872-AED7-DAE2-95AD37C3D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Button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B05E6EB-71F1-3589-8825-5ACEAC566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645025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from </a:t>
            </a:r>
            <a:r>
              <a:rPr lang="sv-SE" dirty="0" err="1">
                <a:latin typeface="Courier New" charset="0"/>
                <a:cs typeface="+mn-cs"/>
              </a:rPr>
              <a:t>tkinter</a:t>
            </a:r>
            <a:r>
              <a:rPr lang="sv-SE" dirty="0">
                <a:latin typeface="Courier New" charset="0"/>
                <a:cs typeface="+mn-cs"/>
              </a:rPr>
              <a:t> import *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p = </a:t>
            </a:r>
            <a:r>
              <a:rPr lang="sv-SE" dirty="0" err="1">
                <a:latin typeface="Courier New" charset="0"/>
                <a:cs typeface="+mn-cs"/>
              </a:rPr>
              <a:t>Tk</a:t>
            </a:r>
            <a:r>
              <a:rPr lang="sv-SE" dirty="0">
                <a:latin typeface="Courier New" charset="0"/>
                <a:cs typeface="+mn-cs"/>
              </a:rPr>
              <a:t>()   </a:t>
            </a:r>
            <a:r>
              <a:rPr lang="sv-SE" dirty="0">
                <a:cs typeface="+mn-cs"/>
              </a:rPr>
              <a:t># skapar fönster</a:t>
            </a:r>
            <a:br>
              <a:rPr lang="sv-SE" dirty="0">
                <a:cs typeface="+mn-cs"/>
              </a:rPr>
            </a:br>
            <a:endParaRPr lang="sv-SE" dirty="0">
              <a:cs typeface="+mn-cs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+mj-lt"/>
                <a:cs typeface="+mn-cs"/>
              </a:rPr>
              <a:t># skapar en knapp med fönstret  </a:t>
            </a:r>
            <a:r>
              <a:rPr lang="sv-SE" dirty="0">
                <a:latin typeface="Courier New" charset="0"/>
              </a:rPr>
              <a:t>p </a:t>
            </a:r>
            <a:r>
              <a:rPr lang="sv-SE" dirty="0">
                <a:latin typeface="+mj-lt"/>
                <a:cs typeface="+mn-cs"/>
              </a:rPr>
              <a:t>som ägare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Courier New" charset="0"/>
                <a:cs typeface="+mn-cs"/>
              </a:rPr>
              <a:t>b= </a:t>
            </a:r>
            <a:r>
              <a:rPr lang="sv-SE" dirty="0" err="1">
                <a:latin typeface="Courier New" charset="0"/>
                <a:cs typeface="+mn-cs"/>
              </a:rPr>
              <a:t>Button</a:t>
            </a:r>
            <a:r>
              <a:rPr lang="sv-SE" dirty="0">
                <a:latin typeface="Courier New" charset="0"/>
                <a:cs typeface="+mn-cs"/>
              </a:rPr>
              <a:t>(p, text="</a:t>
            </a:r>
            <a:r>
              <a:rPr lang="sv-SE" dirty="0" err="1">
                <a:latin typeface="Courier New" charset="0"/>
                <a:cs typeface="+mn-cs"/>
              </a:rPr>
              <a:t>click</a:t>
            </a:r>
            <a:r>
              <a:rPr lang="sv-SE" dirty="0">
                <a:latin typeface="Courier New" charset="0"/>
                <a:cs typeface="+mn-cs"/>
              </a:rPr>
              <a:t> </a:t>
            </a:r>
            <a:r>
              <a:rPr lang="sv-SE" dirty="0" err="1">
                <a:latin typeface="Courier New" charset="0"/>
                <a:cs typeface="+mn-cs"/>
              </a:rPr>
              <a:t>here</a:t>
            </a:r>
            <a:r>
              <a:rPr lang="sv-SE" dirty="0">
                <a:latin typeface="Courier New" charset="0"/>
                <a:cs typeface="+mn-cs"/>
              </a:rPr>
              <a:t>!")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b.pack</a:t>
            </a:r>
            <a:r>
              <a:rPr lang="sv-SE" dirty="0">
                <a:latin typeface="Courier New" charset="0"/>
                <a:cs typeface="+mn-cs"/>
              </a:rPr>
              <a:t>() </a:t>
            </a:r>
            <a:r>
              <a:rPr lang="sv-SE" dirty="0"/>
              <a:t>#ser till att knappen visas</a:t>
            </a:r>
            <a:endParaRPr lang="sv-SE" dirty="0">
              <a:latin typeface="Courier New" charset="0"/>
              <a:cs typeface="+mn-cs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cs typeface="+mn-cs"/>
              </a:rPr>
              <a:t># gör att programmet inte avslutas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 err="1">
                <a:latin typeface="Courier New" charset="0"/>
                <a:cs typeface="+mn-cs"/>
              </a:rPr>
              <a:t>p.mainloop</a:t>
            </a:r>
            <a:r>
              <a:rPr lang="sv-SE" dirty="0">
                <a:latin typeface="Courier New" charset="0"/>
                <a:cs typeface="+mn-cs"/>
              </a:rPr>
              <a:t>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tshållare för bildnummer 5">
            <a:extLst>
              <a:ext uri="{FF2B5EF4-FFF2-40B4-BE49-F238E27FC236}">
                <a16:creationId xmlns:a16="http://schemas.microsoft.com/office/drawing/2014/main" id="{823BB28C-01E5-D3B4-69E9-CA5412E8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DDC0AD-5AA6-5549-860E-90A3B9BA4006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sv-SE" altLang="sv-SE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F950C76-1357-AF8F-A738-DF86F0B2C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>
                <a:cs typeface="+mj-cs"/>
              </a:rPr>
              <a:t>Reagera på musklickning</a:t>
            </a:r>
            <a:br>
              <a:rPr lang="sv-SE" dirty="0">
                <a:cs typeface="+mj-cs"/>
              </a:rPr>
            </a:b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sv-SE" dirty="0">
                <a:cs typeface="+mj-cs"/>
              </a:rPr>
              <a:t> och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33FFE5A-2A20-7B1C-1798-D2E81D9C0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2476500"/>
          </a:xfrm>
          <a:ln>
            <a:solidFill>
              <a:srgbClr val="0070C0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sv-SE" dirty="0" err="1">
                <a:latin typeface="Courier New" charset="0"/>
              </a:rPr>
              <a:t>def</a:t>
            </a:r>
            <a:r>
              <a:rPr lang="sv-SE" dirty="0">
                <a:latin typeface="Courier New" charset="0"/>
              </a:rPr>
              <a:t> </a:t>
            </a:r>
            <a:r>
              <a:rPr lang="sv-SE" dirty="0">
                <a:solidFill>
                  <a:srgbClr val="0070C0"/>
                </a:solidFill>
                <a:latin typeface="Courier New" charset="0"/>
              </a:rPr>
              <a:t>reaktion</a:t>
            </a:r>
            <a:r>
              <a:rPr lang="sv-SE" dirty="0">
                <a:latin typeface="Courier New" charset="0"/>
              </a:rPr>
              <a:t>():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Courier New" charset="0"/>
              </a:rPr>
              <a:t>	print(”Roligare så!”)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dirty="0">
                <a:latin typeface="Courier New" charset="0"/>
              </a:rPr>
              <a:t>b= </a:t>
            </a:r>
            <a:r>
              <a:rPr lang="sv-SE" dirty="0" err="1">
                <a:latin typeface="Courier New" charset="0"/>
              </a:rPr>
              <a:t>Button</a:t>
            </a:r>
            <a:r>
              <a:rPr lang="sv-SE" dirty="0">
                <a:latin typeface="Courier New" charset="0"/>
              </a:rPr>
              <a:t>(p, text="</a:t>
            </a:r>
            <a:r>
              <a:rPr lang="sv-SE" dirty="0" err="1">
                <a:latin typeface="Courier New" charset="0"/>
              </a:rPr>
              <a:t>click</a:t>
            </a:r>
            <a:r>
              <a:rPr lang="sv-SE" dirty="0">
                <a:latin typeface="Courier New" charset="0"/>
              </a:rPr>
              <a:t> </a:t>
            </a:r>
            <a:r>
              <a:rPr lang="sv-SE" dirty="0" err="1">
                <a:latin typeface="Courier New" charset="0"/>
              </a:rPr>
              <a:t>here</a:t>
            </a:r>
            <a:r>
              <a:rPr lang="sv-SE" dirty="0">
                <a:latin typeface="Courier New" charset="0"/>
              </a:rPr>
              <a:t>!", </a:t>
            </a:r>
            <a:r>
              <a:rPr lang="sv-SE" b="1" dirty="0" err="1">
                <a:latin typeface="Courier New" charset="0"/>
              </a:rPr>
              <a:t>command</a:t>
            </a:r>
            <a:r>
              <a:rPr lang="sv-SE" dirty="0">
                <a:latin typeface="Courier New" charset="0"/>
              </a:rPr>
              <a:t> = </a:t>
            </a:r>
            <a:r>
              <a:rPr lang="sv-SE" dirty="0">
                <a:solidFill>
                  <a:srgbClr val="0070C0"/>
                </a:solidFill>
                <a:latin typeface="Courier New" charset="0"/>
              </a:rPr>
              <a:t>reaktion</a:t>
            </a:r>
            <a:r>
              <a:rPr lang="sv-SE" dirty="0">
                <a:latin typeface="Courier New" charset="0"/>
              </a:rPr>
              <a:t> )</a:t>
            </a:r>
          </a:p>
          <a:p>
            <a:pPr marL="533400" indent="-533400" eaLnBrk="1" hangingPunct="1">
              <a:buFontTx/>
              <a:buNone/>
              <a:defRPr/>
            </a:pPr>
            <a:endParaRPr lang="sv-SE" dirty="0">
              <a:latin typeface="Courier New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sv-SE" dirty="0">
              <a:latin typeface="Courier New" charset="0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6014779-A3B3-166D-BA94-131C7AC00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4019550"/>
            <a:ext cx="8785225" cy="270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33400" indent="-533400" eaLnBrk="1" hangingPunct="1">
              <a:buFontTx/>
              <a:buNone/>
              <a:defRPr/>
            </a:pPr>
            <a:r>
              <a:rPr lang="sv-SE" b="0" kern="0" dirty="0" err="1">
                <a:latin typeface="Courier New" charset="0"/>
              </a:rPr>
              <a:t>def</a:t>
            </a:r>
            <a:r>
              <a:rPr lang="sv-SE" b="0" kern="0" dirty="0">
                <a:latin typeface="Courier New" charset="0"/>
              </a:rPr>
              <a:t> </a:t>
            </a:r>
            <a:r>
              <a:rPr lang="sv-SE" b="0" kern="0" dirty="0">
                <a:solidFill>
                  <a:srgbClr val="0070C0"/>
                </a:solidFill>
                <a:latin typeface="Courier New" charset="0"/>
              </a:rPr>
              <a:t>reaktion</a:t>
            </a:r>
            <a:r>
              <a:rPr lang="sv-SE" b="0" kern="0" dirty="0">
                <a:latin typeface="Courier New" charset="0"/>
              </a:rPr>
              <a:t>(e):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b="0" kern="0" dirty="0">
                <a:latin typeface="Courier New" charset="0"/>
              </a:rPr>
              <a:t>	print(”Ännu roligare!”)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b="0" kern="0" dirty="0">
                <a:latin typeface="Courier New" charset="0"/>
              </a:rPr>
              <a:t>b= </a:t>
            </a:r>
            <a:r>
              <a:rPr lang="sv-SE" b="0" kern="0" dirty="0" err="1">
                <a:latin typeface="Courier New" charset="0"/>
              </a:rPr>
              <a:t>Button</a:t>
            </a:r>
            <a:r>
              <a:rPr lang="sv-SE" b="0" kern="0" dirty="0">
                <a:latin typeface="Courier New" charset="0"/>
              </a:rPr>
              <a:t>(p, text="</a:t>
            </a:r>
            <a:r>
              <a:rPr lang="sv-SE" b="0" kern="0" dirty="0" err="1">
                <a:latin typeface="Courier New" charset="0"/>
              </a:rPr>
              <a:t>click</a:t>
            </a:r>
            <a:r>
              <a:rPr lang="sv-SE" b="0" kern="0" dirty="0">
                <a:latin typeface="Courier New" charset="0"/>
              </a:rPr>
              <a:t> </a:t>
            </a:r>
            <a:r>
              <a:rPr lang="sv-SE" b="0" kern="0" dirty="0" err="1">
                <a:latin typeface="Courier New" charset="0"/>
              </a:rPr>
              <a:t>here</a:t>
            </a:r>
            <a:r>
              <a:rPr lang="sv-SE" b="0" kern="0" dirty="0">
                <a:latin typeface="Courier New" charset="0"/>
              </a:rPr>
              <a:t>!")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v-SE" b="0" kern="0" dirty="0" err="1">
                <a:latin typeface="Courier New" charset="0"/>
              </a:rPr>
              <a:t>b.</a:t>
            </a:r>
            <a:r>
              <a:rPr lang="sv-SE" kern="0" dirty="0" err="1">
                <a:latin typeface="Courier New" charset="0"/>
              </a:rPr>
              <a:t>bind</a:t>
            </a:r>
            <a:r>
              <a:rPr lang="sv-SE" b="0" kern="0" dirty="0">
                <a:latin typeface="Courier New" charset="0"/>
              </a:rPr>
              <a:t>("&lt;Button-1&gt;”, </a:t>
            </a:r>
            <a:r>
              <a:rPr lang="sv-SE" b="0" kern="0" dirty="0">
                <a:solidFill>
                  <a:srgbClr val="0070C0"/>
                </a:solidFill>
                <a:latin typeface="Courier New" charset="0"/>
              </a:rPr>
              <a:t>reaktion</a:t>
            </a:r>
            <a:r>
              <a:rPr lang="sv-SE" b="0" kern="0" dirty="0">
                <a:latin typeface="Courier New" charset="0"/>
              </a:rPr>
              <a:t>)</a:t>
            </a:r>
          </a:p>
          <a:p>
            <a:pPr marL="533400" indent="-533400" eaLnBrk="1" hangingPunct="1">
              <a:buFontTx/>
              <a:buNone/>
              <a:defRPr/>
            </a:pPr>
            <a:endParaRPr lang="sv-SE" b="0" kern="0" dirty="0">
              <a:latin typeface="Courier New" charset="0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tshållare för bildnummer 5">
            <a:extLst>
              <a:ext uri="{FF2B5EF4-FFF2-40B4-BE49-F238E27FC236}">
                <a16:creationId xmlns:a16="http://schemas.microsoft.com/office/drawing/2014/main" id="{DFD6F024-08E8-2D49-AA12-695FD91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0637E3-B41F-5F44-8D7E-E5EC008F0E68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sv-SE" altLang="sv-SE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25646B7-845E-8D6B-1948-0880564C7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>
                <a:cs typeface="+mj-cs"/>
              </a:rPr>
              <a:t>Hur vet programmet vilken knapp har blivit klickad?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F758E08-075F-736B-1F33-F98A37ACE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781175"/>
            <a:ext cx="8713787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v-SE" altLang="sv-SE"/>
              <a:t>Två sätt: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v-SE" altLang="sv-SE"/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sv-SE" altLang="sv-SE"/>
              <a:t>Använd event-objektet som skickas från systemet i samband med </a:t>
            </a:r>
            <a:r>
              <a:rPr lang="sv-SE" altLang="sv-SE">
                <a:latin typeface="Courier New" panose="02070309020205020404" pitchFamily="49" charset="0"/>
              </a:rPr>
              <a:t>bind</a:t>
            </a:r>
            <a:br>
              <a:rPr lang="sv-SE" altLang="sv-SE">
                <a:latin typeface="Courier New" panose="02070309020205020404" pitchFamily="49" charset="0"/>
              </a:rPr>
            </a:br>
            <a:endParaRPr lang="sv-SE" altLang="sv-SE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sv-SE" altLang="sv-SE"/>
              <a:t>Använd </a:t>
            </a:r>
            <a:r>
              <a:rPr lang="sv-SE" altLang="sv-SE">
                <a:latin typeface="Courier New" panose="02070309020205020404" pitchFamily="49" charset="0"/>
              </a:rPr>
              <a:t>command </a:t>
            </a:r>
            <a:r>
              <a:rPr lang="sv-SE" altLang="sv-SE"/>
              <a:t>och skicka med en parameter genom att använda </a:t>
            </a:r>
            <a:r>
              <a:rPr lang="sv-SE" altLang="sv-SE">
                <a:latin typeface="Courier New" panose="02070309020205020404" pitchFamily="49" charset="0"/>
              </a:rPr>
              <a:t>lambda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v-SE" altLang="sv-SE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sv-SE" altLang="sv-SE"/>
              <a:t>Vi tittar på några exempel.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tshållare för bildnummer 5">
            <a:extLst>
              <a:ext uri="{FF2B5EF4-FFF2-40B4-BE49-F238E27FC236}">
                <a16:creationId xmlns:a16="http://schemas.microsoft.com/office/drawing/2014/main" id="{F5D7DC67-FCBD-32CC-CC2C-04C72500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C22DA5-BA13-5F4C-847C-7F16DA600BCF}" type="slidenum">
              <a:rPr lang="sv-SE" altLang="sv-S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sv-SE" altLang="sv-SE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55DC6EE-B460-9B03-4E15-99ECDEACA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>
                <a:cs typeface="+mj-cs"/>
              </a:rPr>
              <a:t>Frame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884E024-3B00-BC40-534C-2EB937BCE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/>
              <a:t>Frame är som en rektangulär region i fönstret. Används för att gruppera andra widget. Fungerar som en behållare för andra widgets.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from tkinter import *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root=Tk()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root.geometry("100x200")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root.title("Min fina fonster")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f=Frame(root)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f.pack(side=LEFT)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sv-SE" sz="2800">
                <a:latin typeface="Courier New" panose="02070309020205020404" pitchFamily="49" charset="0"/>
              </a:rPr>
              <a:t>mainloop()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SE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802A92A7-AC5C-96B0-5322-EAD49030E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/>
              <a:t>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6F0F-9605-B142-16A9-2BA89533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För att placera </a:t>
            </a:r>
            <a:r>
              <a:rPr lang="sv-SE" dirty="0" err="1"/>
              <a:t>widgetten</a:t>
            </a:r>
            <a:r>
              <a:rPr lang="sv-SE" dirty="0"/>
              <a:t> så att de ser ut som man vill finns det följande funktioner:</a:t>
            </a:r>
          </a:p>
          <a:p>
            <a:pPr>
              <a:defRPr/>
            </a:pP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defRPr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</a:p>
          <a:p>
            <a:pPr>
              <a:defRPr/>
            </a:pP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place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Tx/>
              <a:buNone/>
              <a:defRPr/>
            </a:pPr>
            <a:r>
              <a:rPr lang="sv-SE" i="1" dirty="0"/>
              <a:t>Viktigt! Blanda INTE ovanstående I ett och samma program. Använd ett av de som </a:t>
            </a:r>
            <a:r>
              <a:rPr lang="sv-SE" i="1" dirty="0" err="1"/>
              <a:t>passer</a:t>
            </a:r>
            <a:r>
              <a:rPr lang="sv-SE" i="1" dirty="0"/>
              <a:t> bäst i hela programmet.</a:t>
            </a: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1C1B3411-73AF-8F1D-92C9-FF40F01AC6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45A451-FF31-3D4F-B869-884058ADB620}" type="slidenum">
              <a:rPr lang="sv-SE" altLang="sv-SE" sz="1400" b="0" smtClean="0"/>
              <a:pPr/>
              <a:t>9</a:t>
            </a:fld>
            <a:endParaRPr lang="sv-SE" altLang="sv-SE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955</Words>
  <Application>Microsoft Macintosh PowerPoint</Application>
  <PresentationFormat>Bildspel på skärmen (4:3)</PresentationFormat>
  <Paragraphs>189</Paragraphs>
  <Slides>19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3" baseType="lpstr">
      <vt:lpstr>Arial</vt:lpstr>
      <vt:lpstr>ＭＳ Ｐゴシック</vt:lpstr>
      <vt:lpstr>Courier New</vt:lpstr>
      <vt:lpstr>Standardformgivning</vt:lpstr>
      <vt:lpstr>Föreläsning 8</vt:lpstr>
      <vt:lpstr>Användbara länkar om Tkinter</vt:lpstr>
      <vt:lpstr>tkinter</vt:lpstr>
      <vt:lpstr>Tkinter</vt:lpstr>
      <vt:lpstr>Button</vt:lpstr>
      <vt:lpstr>Reagera på musklickning command och bind</vt:lpstr>
      <vt:lpstr>Hur vet programmet vilken knapp har blivit klickad?</vt:lpstr>
      <vt:lpstr>Frame</vt:lpstr>
      <vt:lpstr>Layout</vt:lpstr>
      <vt:lpstr>Label</vt:lpstr>
      <vt:lpstr>StringVar, IntVar</vt:lpstr>
      <vt:lpstr>Från textbasert till grafisk</vt:lpstr>
      <vt:lpstr>CheckButton</vt:lpstr>
      <vt:lpstr>RadioButton</vt:lpstr>
      <vt:lpstr>Entry</vt:lpstr>
      <vt:lpstr>Text</vt:lpstr>
      <vt:lpstr>Listbox</vt:lpstr>
      <vt:lpstr>Message</vt:lpstr>
      <vt:lpstr>Scrollbar</vt:lpstr>
    </vt:vector>
  </TitlesOfParts>
  <Company>isydev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Datorintro för Media</dc:title>
  <dc:creator>vahid</dc:creator>
  <cp:lastModifiedBy>Vahid Mosavat</cp:lastModifiedBy>
  <cp:revision>177</cp:revision>
  <cp:lastPrinted>2021-11-08T11:59:57Z</cp:lastPrinted>
  <dcterms:created xsi:type="dcterms:W3CDTF">2004-08-17T12:25:56Z</dcterms:created>
  <dcterms:modified xsi:type="dcterms:W3CDTF">2022-10-12T10:37:53Z</dcterms:modified>
</cp:coreProperties>
</file>