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  <p:sldMasterId id="2147483670" r:id="rId3"/>
  </p:sldMasterIdLst>
  <p:notesMasterIdLst>
    <p:notesMasterId r:id="rId42"/>
  </p:notesMasterIdLst>
  <p:handoutMasterIdLst>
    <p:handoutMasterId r:id="rId43"/>
  </p:handoutMasterIdLst>
  <p:sldIdLst>
    <p:sldId id="256" r:id="rId4"/>
    <p:sldId id="310" r:id="rId5"/>
    <p:sldId id="304" r:id="rId6"/>
    <p:sldId id="259" r:id="rId7"/>
    <p:sldId id="261" r:id="rId8"/>
    <p:sldId id="262" r:id="rId9"/>
    <p:sldId id="264" r:id="rId10"/>
    <p:sldId id="265" r:id="rId11"/>
    <p:sldId id="269" r:id="rId12"/>
    <p:sldId id="266" r:id="rId13"/>
    <p:sldId id="267" r:id="rId14"/>
    <p:sldId id="308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2" r:id="rId26"/>
    <p:sldId id="283" r:id="rId27"/>
    <p:sldId id="284" r:id="rId28"/>
    <p:sldId id="285" r:id="rId29"/>
    <p:sldId id="302" r:id="rId30"/>
    <p:sldId id="303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309" r:id="rId41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20ED11-954F-47BF-994B-8B62DC98E67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FC0A2E-1101-4AEA-B0FA-5F77ACE2A9EC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Löpande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5A0165-CCB4-4602-92F4-543662E4AA58}" type="parTrans" cxnId="{076806BB-7935-4A5E-A13F-67613D7D16CA}">
      <dgm:prSet/>
      <dgm:spPr/>
      <dgm:t>
        <a:bodyPr/>
        <a:lstStyle/>
        <a:p>
          <a:endParaRPr lang="en-US"/>
        </a:p>
      </dgm:t>
    </dgm:pt>
    <dgm:pt modelId="{9A55C8DD-F491-4817-9709-8D9429D502D1}" type="sibTrans" cxnId="{076806BB-7935-4A5E-A13F-67613D7D16CA}">
      <dgm:prSet/>
      <dgm:spPr/>
      <dgm:t>
        <a:bodyPr/>
        <a:lstStyle/>
        <a:p>
          <a:endParaRPr lang="en-US"/>
        </a:p>
      </dgm:t>
    </dgm:pt>
    <dgm:pt modelId="{2AC7567C-FBE3-4874-9993-79577ABAB7B4}">
      <dgm:prSet phldrT="[Text]" custT="1"/>
      <dgm:spPr/>
      <dgm:t>
        <a:bodyPr/>
        <a:lstStyle/>
        <a:p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Inbetalningar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från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kunder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0FB3EF-3004-4E71-8F01-D574A910E34D}" type="parTrans" cxnId="{F7A5BA71-5884-4425-86E8-49D1DB3E145B}">
      <dgm:prSet/>
      <dgm:spPr/>
      <dgm:t>
        <a:bodyPr/>
        <a:lstStyle/>
        <a:p>
          <a:endParaRPr lang="en-US"/>
        </a:p>
      </dgm:t>
    </dgm:pt>
    <dgm:pt modelId="{3C141BF3-FE5C-4B4C-8369-90A07EE594C1}" type="sibTrans" cxnId="{F7A5BA71-5884-4425-86E8-49D1DB3E145B}">
      <dgm:prSet/>
      <dgm:spPr/>
      <dgm:t>
        <a:bodyPr/>
        <a:lstStyle/>
        <a:p>
          <a:endParaRPr lang="en-US"/>
        </a:p>
      </dgm:t>
    </dgm:pt>
    <dgm:pt modelId="{19DFAB90-B308-4A0E-AE48-8908F89DBBDA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Utbetalningar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till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leverantörer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anställda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osv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E3021D-563D-4667-9B24-6C0E7C5D6FFD}" type="parTrans" cxnId="{CAB8FAAB-6C78-44B6-B706-412FA4ADF1E8}">
      <dgm:prSet/>
      <dgm:spPr/>
      <dgm:t>
        <a:bodyPr/>
        <a:lstStyle/>
        <a:p>
          <a:endParaRPr lang="en-US"/>
        </a:p>
      </dgm:t>
    </dgm:pt>
    <dgm:pt modelId="{8B0C4992-C1EA-4219-AA7B-1CF87C119658}" type="sibTrans" cxnId="{CAB8FAAB-6C78-44B6-B706-412FA4ADF1E8}">
      <dgm:prSet/>
      <dgm:spPr/>
      <dgm:t>
        <a:bodyPr/>
        <a:lstStyle/>
        <a:p>
          <a:endParaRPr lang="en-US"/>
        </a:p>
      </dgm:t>
    </dgm:pt>
    <dgm:pt modelId="{8682CABD-F808-4EAC-9296-115F2F349A81}">
      <dgm:prSet phldrT="[Text]" custT="1"/>
      <dgm:spPr/>
      <dgm:t>
        <a:bodyPr/>
        <a:lstStyle/>
        <a:p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Säljer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och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får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betalt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för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anläggningstillgångar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0FD736-757C-47E7-9B42-BE9C87C4BAAC}" type="parTrans" cxnId="{710169A0-1EC1-496B-9B25-3DD6481BC7B8}">
      <dgm:prSet/>
      <dgm:spPr/>
      <dgm:t>
        <a:bodyPr/>
        <a:lstStyle/>
        <a:p>
          <a:endParaRPr lang="en-US"/>
        </a:p>
      </dgm:t>
    </dgm:pt>
    <dgm:pt modelId="{716F3F53-64FF-4AC3-A294-939469B0B531}" type="sibTrans" cxnId="{710169A0-1EC1-496B-9B25-3DD6481BC7B8}">
      <dgm:prSet/>
      <dgm:spPr/>
      <dgm:t>
        <a:bodyPr/>
        <a:lstStyle/>
        <a:p>
          <a:endParaRPr lang="en-US"/>
        </a:p>
      </dgm:t>
    </dgm:pt>
    <dgm:pt modelId="{5361F211-BBD6-41B1-8167-E234CE8768D3}">
      <dgm:prSet phldrT="[Text]" custT="1"/>
      <dgm:spPr/>
      <dgm:t>
        <a:bodyPr/>
        <a:lstStyle/>
        <a:p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Köper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och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betalar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för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anläggningstillgångar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E175A4-4AC8-4212-BD7C-996450A32EAA}" type="parTrans" cxnId="{1346A56A-36EB-442F-B5F1-2CAA7A88B5FF}">
      <dgm:prSet/>
      <dgm:spPr/>
      <dgm:t>
        <a:bodyPr/>
        <a:lstStyle/>
        <a:p>
          <a:endParaRPr lang="en-US"/>
        </a:p>
      </dgm:t>
    </dgm:pt>
    <dgm:pt modelId="{5C373D0A-3B5E-4340-BEA5-AD1B1F0CDB3F}" type="sibTrans" cxnId="{1346A56A-36EB-442F-B5F1-2CAA7A88B5FF}">
      <dgm:prSet/>
      <dgm:spPr/>
      <dgm:t>
        <a:bodyPr/>
        <a:lstStyle/>
        <a:p>
          <a:endParaRPr lang="en-US"/>
        </a:p>
      </dgm:t>
    </dgm:pt>
    <dgm:pt modelId="{18B9E0EF-57D2-4D1B-9842-E45B9B7BFF77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Finansiering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F68D55-14EC-4FAD-9A1A-C2ACC2CEB253}" type="parTrans" cxnId="{F1378101-51C1-4E32-A260-A1E9939562E6}">
      <dgm:prSet/>
      <dgm:spPr/>
      <dgm:t>
        <a:bodyPr/>
        <a:lstStyle/>
        <a:p>
          <a:endParaRPr lang="en-US"/>
        </a:p>
      </dgm:t>
    </dgm:pt>
    <dgm:pt modelId="{DDC3F119-1C93-4A8B-B79A-2BBE9FED0572}" type="sibTrans" cxnId="{F1378101-51C1-4E32-A260-A1E9939562E6}">
      <dgm:prSet/>
      <dgm:spPr/>
      <dgm:t>
        <a:bodyPr/>
        <a:lstStyle/>
        <a:p>
          <a:endParaRPr lang="en-US"/>
        </a:p>
      </dgm:t>
    </dgm:pt>
    <dgm:pt modelId="{B8EC273E-9993-4852-99BC-F1310CB509AF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+Nya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lån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BB2AB1-8BC7-4BCC-89FF-6C228EAEB371}" type="parTrans" cxnId="{6BCAC1B7-1AA1-4FC6-80DE-3DC3C0CC7193}">
      <dgm:prSet/>
      <dgm:spPr/>
      <dgm:t>
        <a:bodyPr/>
        <a:lstStyle/>
        <a:p>
          <a:endParaRPr lang="en-US"/>
        </a:p>
      </dgm:t>
    </dgm:pt>
    <dgm:pt modelId="{1208F6AF-4296-4540-9B9D-95992CFB4C6A}" type="sibTrans" cxnId="{6BCAC1B7-1AA1-4FC6-80DE-3DC3C0CC7193}">
      <dgm:prSet/>
      <dgm:spPr/>
      <dgm:t>
        <a:bodyPr/>
        <a:lstStyle/>
        <a:p>
          <a:endParaRPr lang="en-US"/>
        </a:p>
      </dgm:t>
    </dgm:pt>
    <dgm:pt modelId="{14E9B170-44FA-48E1-888A-EB949A339035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Utdelning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65CF2B-85D2-483E-95E9-777D11255401}" type="parTrans" cxnId="{31BD608D-4581-49F6-A3DA-73FA95D93E59}">
      <dgm:prSet/>
      <dgm:spPr/>
      <dgm:t>
        <a:bodyPr/>
        <a:lstStyle/>
        <a:p>
          <a:endParaRPr lang="en-US"/>
        </a:p>
      </dgm:t>
    </dgm:pt>
    <dgm:pt modelId="{19F8EF84-911A-4682-A78D-119DDDFA9FFC}" type="sibTrans" cxnId="{31BD608D-4581-49F6-A3DA-73FA95D93E59}">
      <dgm:prSet/>
      <dgm:spPr/>
      <dgm:t>
        <a:bodyPr/>
        <a:lstStyle/>
        <a:p>
          <a:endParaRPr lang="en-US"/>
        </a:p>
      </dgm:t>
    </dgm:pt>
    <dgm:pt modelId="{18513947-1146-49AC-974A-6260141D0A64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Investering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70AE4B-6F80-48A1-A3C7-6E3C5CEBD8F4}" type="sibTrans" cxnId="{0AF87DF1-36ED-44A4-AEA0-ADDA5289D428}">
      <dgm:prSet/>
      <dgm:spPr/>
      <dgm:t>
        <a:bodyPr/>
        <a:lstStyle/>
        <a:p>
          <a:endParaRPr lang="en-US"/>
        </a:p>
      </dgm:t>
    </dgm:pt>
    <dgm:pt modelId="{E0DB35C0-A49A-4B99-A696-7C00A1EC4E90}" type="parTrans" cxnId="{0AF87DF1-36ED-44A4-AEA0-ADDA5289D428}">
      <dgm:prSet/>
      <dgm:spPr/>
      <dgm:t>
        <a:bodyPr/>
        <a:lstStyle/>
        <a:p>
          <a:endParaRPr lang="en-US"/>
        </a:p>
      </dgm:t>
    </dgm:pt>
    <dgm:pt modelId="{43A10E6A-EB3C-4A60-B331-E9793C74BFB9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+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Nyemissioner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827C7C-4854-4FE3-93A9-4EC800BFD61B}" type="parTrans" cxnId="{560864CD-E94B-4E92-8167-2D3140D78285}">
      <dgm:prSet/>
      <dgm:spPr/>
      <dgm:t>
        <a:bodyPr/>
        <a:lstStyle/>
        <a:p>
          <a:endParaRPr lang="en-US"/>
        </a:p>
      </dgm:t>
    </dgm:pt>
    <dgm:pt modelId="{BE800391-F328-46B3-8181-AE9508000B6A}" type="sibTrans" cxnId="{560864CD-E94B-4E92-8167-2D3140D78285}">
      <dgm:prSet/>
      <dgm:spPr/>
      <dgm:t>
        <a:bodyPr/>
        <a:lstStyle/>
        <a:p>
          <a:endParaRPr lang="en-US"/>
        </a:p>
      </dgm:t>
    </dgm:pt>
    <dgm:pt modelId="{D0E5033B-6DA4-40C3-8123-DDB5C663EECD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Återbetalning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av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lån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0CAA64-3384-445C-BBA8-754655C9A0B9}" type="parTrans" cxnId="{9B11B38C-570E-44E1-B2F8-74DD7023B9EF}">
      <dgm:prSet/>
      <dgm:spPr/>
      <dgm:t>
        <a:bodyPr/>
        <a:lstStyle/>
        <a:p>
          <a:endParaRPr lang="en-US"/>
        </a:p>
      </dgm:t>
    </dgm:pt>
    <dgm:pt modelId="{606AD0B1-1FC1-486A-A6EE-6104F5985566}" type="sibTrans" cxnId="{9B11B38C-570E-44E1-B2F8-74DD7023B9EF}">
      <dgm:prSet/>
      <dgm:spPr/>
      <dgm:t>
        <a:bodyPr/>
        <a:lstStyle/>
        <a:p>
          <a:endParaRPr lang="en-US"/>
        </a:p>
      </dgm:t>
    </dgm:pt>
    <dgm:pt modelId="{311E18FE-3085-4B65-BC4D-6EE3E95E2D3D}" type="pres">
      <dgm:prSet presAssocID="{8C20ED11-954F-47BF-994B-8B62DC98E673}" presName="Name0" presStyleCnt="0">
        <dgm:presLayoutVars>
          <dgm:dir/>
          <dgm:animLvl val="lvl"/>
          <dgm:resizeHandles val="exact"/>
        </dgm:presLayoutVars>
      </dgm:prSet>
      <dgm:spPr/>
    </dgm:pt>
    <dgm:pt modelId="{C193BFA5-EDFD-4F3D-B351-4C56E2D57108}" type="pres">
      <dgm:prSet presAssocID="{2BFC0A2E-1101-4AEA-B0FA-5F77ACE2A9EC}" presName="linNode" presStyleCnt="0"/>
      <dgm:spPr/>
    </dgm:pt>
    <dgm:pt modelId="{4340799D-9819-4730-8205-ED4B5D2E809D}" type="pres">
      <dgm:prSet presAssocID="{2BFC0A2E-1101-4AEA-B0FA-5F77ACE2A9EC}" presName="parentText" presStyleLbl="node1" presStyleIdx="0" presStyleCnt="3" custScaleX="85444" custScaleY="48513" custLinFactNeighborX="607" custLinFactNeighborY="1053">
        <dgm:presLayoutVars>
          <dgm:chMax val="1"/>
          <dgm:bulletEnabled val="1"/>
        </dgm:presLayoutVars>
      </dgm:prSet>
      <dgm:spPr/>
    </dgm:pt>
    <dgm:pt modelId="{12B82C16-D10F-4A33-9109-6ADD3DDDE88B}" type="pres">
      <dgm:prSet presAssocID="{2BFC0A2E-1101-4AEA-B0FA-5F77ACE2A9EC}" presName="descendantText" presStyleLbl="alignAccFollowNode1" presStyleIdx="0" presStyleCnt="3" custScaleX="129271" custScaleY="55116">
        <dgm:presLayoutVars>
          <dgm:bulletEnabled val="1"/>
        </dgm:presLayoutVars>
      </dgm:prSet>
      <dgm:spPr/>
    </dgm:pt>
    <dgm:pt modelId="{2C493EDD-D780-4075-AA45-F5C480753591}" type="pres">
      <dgm:prSet presAssocID="{9A55C8DD-F491-4817-9709-8D9429D502D1}" presName="sp" presStyleCnt="0"/>
      <dgm:spPr/>
    </dgm:pt>
    <dgm:pt modelId="{A83D614A-A9A6-446E-A105-7524FA5DB9F8}" type="pres">
      <dgm:prSet presAssocID="{18513947-1146-49AC-974A-6260141D0A64}" presName="linNode" presStyleCnt="0"/>
      <dgm:spPr/>
    </dgm:pt>
    <dgm:pt modelId="{53903B2E-AB67-47C8-90AF-4B8B81893DD1}" type="pres">
      <dgm:prSet presAssocID="{18513947-1146-49AC-974A-6260141D0A64}" presName="parentText" presStyleLbl="node1" presStyleIdx="1" presStyleCnt="3" custScaleX="80704" custScaleY="49600" custLinFactNeighborY="1172">
        <dgm:presLayoutVars>
          <dgm:chMax val="1"/>
          <dgm:bulletEnabled val="1"/>
        </dgm:presLayoutVars>
      </dgm:prSet>
      <dgm:spPr/>
    </dgm:pt>
    <dgm:pt modelId="{98AF1727-15D9-4228-B45B-7AF424C53CE7}" type="pres">
      <dgm:prSet presAssocID="{18513947-1146-49AC-974A-6260141D0A64}" presName="descendantText" presStyleLbl="alignAccFollowNode1" presStyleIdx="1" presStyleCnt="3" custScaleX="90850" custScaleY="57586" custLinFactNeighborX="-54" custLinFactNeighborY="2739">
        <dgm:presLayoutVars>
          <dgm:bulletEnabled val="1"/>
        </dgm:presLayoutVars>
      </dgm:prSet>
      <dgm:spPr/>
    </dgm:pt>
    <dgm:pt modelId="{592A4218-4F48-4FB5-AB5E-23DD025B9E02}" type="pres">
      <dgm:prSet presAssocID="{C370AE4B-6F80-48A1-A3C7-6E3C5CEBD8F4}" presName="sp" presStyleCnt="0"/>
      <dgm:spPr/>
    </dgm:pt>
    <dgm:pt modelId="{7A59B969-33BD-420E-82AD-83CC4BC8B886}" type="pres">
      <dgm:prSet presAssocID="{18B9E0EF-57D2-4D1B-9842-E45B9B7BFF77}" presName="linNode" presStyleCnt="0"/>
      <dgm:spPr/>
    </dgm:pt>
    <dgm:pt modelId="{CB764F25-7615-43EC-B2FA-2C9BF206CB56}" type="pres">
      <dgm:prSet presAssocID="{18B9E0EF-57D2-4D1B-9842-E45B9B7BFF77}" presName="parentText" presStyleLbl="node1" presStyleIdx="2" presStyleCnt="3" custScaleX="71764" custScaleY="47411" custLinFactNeighborX="-2357" custLinFactNeighborY="-1097">
        <dgm:presLayoutVars>
          <dgm:chMax val="1"/>
          <dgm:bulletEnabled val="1"/>
        </dgm:presLayoutVars>
      </dgm:prSet>
      <dgm:spPr/>
    </dgm:pt>
    <dgm:pt modelId="{BDC807C6-CE50-4F00-BA13-DE77CBC47339}" type="pres">
      <dgm:prSet presAssocID="{18B9E0EF-57D2-4D1B-9842-E45B9B7BFF77}" presName="descendantText" presStyleLbl="alignAccFollowNode1" presStyleIdx="2" presStyleCnt="3" custScaleX="90919" custScaleY="53230">
        <dgm:presLayoutVars>
          <dgm:bulletEnabled val="1"/>
        </dgm:presLayoutVars>
      </dgm:prSet>
      <dgm:spPr/>
    </dgm:pt>
  </dgm:ptLst>
  <dgm:cxnLst>
    <dgm:cxn modelId="{F1378101-51C1-4E32-A260-A1E9939562E6}" srcId="{8C20ED11-954F-47BF-994B-8B62DC98E673}" destId="{18B9E0EF-57D2-4D1B-9842-E45B9B7BFF77}" srcOrd="2" destOrd="0" parTransId="{6AF68D55-14EC-4FAD-9A1A-C2ACC2CEB253}" sibTransId="{DDC3F119-1C93-4A8B-B79A-2BBE9FED0572}"/>
    <dgm:cxn modelId="{96C7DC34-2EB4-4C04-AB6A-9DA133AA1B06}" type="presOf" srcId="{B8EC273E-9993-4852-99BC-F1310CB509AF}" destId="{BDC807C6-CE50-4F00-BA13-DE77CBC47339}" srcOrd="0" destOrd="0" presId="urn:microsoft.com/office/officeart/2005/8/layout/vList5"/>
    <dgm:cxn modelId="{1346A56A-36EB-442F-B5F1-2CAA7A88B5FF}" srcId="{18513947-1146-49AC-974A-6260141D0A64}" destId="{5361F211-BBD6-41B1-8167-E234CE8768D3}" srcOrd="1" destOrd="0" parTransId="{57E175A4-4AC8-4212-BD7C-996450A32EAA}" sibTransId="{5C373D0A-3B5E-4340-BEA5-AD1B1F0CDB3F}"/>
    <dgm:cxn modelId="{F917366F-632E-4280-A2C0-E966B056F945}" type="presOf" srcId="{2AC7567C-FBE3-4874-9993-79577ABAB7B4}" destId="{12B82C16-D10F-4A33-9109-6ADD3DDDE88B}" srcOrd="0" destOrd="0" presId="urn:microsoft.com/office/officeart/2005/8/layout/vList5"/>
    <dgm:cxn modelId="{F7A5BA71-5884-4425-86E8-49D1DB3E145B}" srcId="{2BFC0A2E-1101-4AEA-B0FA-5F77ACE2A9EC}" destId="{2AC7567C-FBE3-4874-9993-79577ABAB7B4}" srcOrd="0" destOrd="0" parTransId="{9B0FB3EF-3004-4E71-8F01-D574A910E34D}" sibTransId="{3C141BF3-FE5C-4B4C-8369-90A07EE594C1}"/>
    <dgm:cxn modelId="{F8DECA76-5180-4C48-BFE8-A5A1333BAA89}" type="presOf" srcId="{8682CABD-F808-4EAC-9296-115F2F349A81}" destId="{98AF1727-15D9-4228-B45B-7AF424C53CE7}" srcOrd="0" destOrd="0" presId="urn:microsoft.com/office/officeart/2005/8/layout/vList5"/>
    <dgm:cxn modelId="{9114887A-51DC-44FD-B116-922AD5C061C3}" type="presOf" srcId="{19DFAB90-B308-4A0E-AE48-8908F89DBBDA}" destId="{12B82C16-D10F-4A33-9109-6ADD3DDDE88B}" srcOrd="0" destOrd="1" presId="urn:microsoft.com/office/officeart/2005/8/layout/vList5"/>
    <dgm:cxn modelId="{C6F7B57C-7B0D-4016-B4A3-D8CB536519AB}" type="presOf" srcId="{14E9B170-44FA-48E1-888A-EB949A339035}" destId="{BDC807C6-CE50-4F00-BA13-DE77CBC47339}" srcOrd="0" destOrd="3" presId="urn:microsoft.com/office/officeart/2005/8/layout/vList5"/>
    <dgm:cxn modelId="{9B11B38C-570E-44E1-B2F8-74DD7023B9EF}" srcId="{18B9E0EF-57D2-4D1B-9842-E45B9B7BFF77}" destId="{D0E5033B-6DA4-40C3-8123-DDB5C663EECD}" srcOrd="2" destOrd="0" parTransId="{930CAA64-3384-445C-BBA8-754655C9A0B9}" sibTransId="{606AD0B1-1FC1-486A-A6EE-6104F5985566}"/>
    <dgm:cxn modelId="{31BD608D-4581-49F6-A3DA-73FA95D93E59}" srcId="{18B9E0EF-57D2-4D1B-9842-E45B9B7BFF77}" destId="{14E9B170-44FA-48E1-888A-EB949A339035}" srcOrd="3" destOrd="0" parTransId="{7565CF2B-85D2-483E-95E9-777D11255401}" sibTransId="{19F8EF84-911A-4682-A78D-119DDDFA9FFC}"/>
    <dgm:cxn modelId="{710169A0-1EC1-496B-9B25-3DD6481BC7B8}" srcId="{18513947-1146-49AC-974A-6260141D0A64}" destId="{8682CABD-F808-4EAC-9296-115F2F349A81}" srcOrd="0" destOrd="0" parTransId="{D50FD736-757C-47E7-9B42-BE9C87C4BAAC}" sibTransId="{716F3F53-64FF-4AC3-A294-939469B0B531}"/>
    <dgm:cxn modelId="{505449A4-FC8D-45A0-984A-0FFD9CF4F7B0}" type="presOf" srcId="{8C20ED11-954F-47BF-994B-8B62DC98E673}" destId="{311E18FE-3085-4B65-BC4D-6EE3E95E2D3D}" srcOrd="0" destOrd="0" presId="urn:microsoft.com/office/officeart/2005/8/layout/vList5"/>
    <dgm:cxn modelId="{CAB8FAAB-6C78-44B6-B706-412FA4ADF1E8}" srcId="{2BFC0A2E-1101-4AEA-B0FA-5F77ACE2A9EC}" destId="{19DFAB90-B308-4A0E-AE48-8908F89DBBDA}" srcOrd="1" destOrd="0" parTransId="{B8E3021D-563D-4667-9B24-6C0E7C5D6FFD}" sibTransId="{8B0C4992-C1EA-4219-AA7B-1CF87C119658}"/>
    <dgm:cxn modelId="{6BCAC1B7-1AA1-4FC6-80DE-3DC3C0CC7193}" srcId="{18B9E0EF-57D2-4D1B-9842-E45B9B7BFF77}" destId="{B8EC273E-9993-4852-99BC-F1310CB509AF}" srcOrd="0" destOrd="0" parTransId="{B1BB2AB1-8BC7-4BCC-89FF-6C228EAEB371}" sibTransId="{1208F6AF-4296-4540-9B9D-95992CFB4C6A}"/>
    <dgm:cxn modelId="{076806BB-7935-4A5E-A13F-67613D7D16CA}" srcId="{8C20ED11-954F-47BF-994B-8B62DC98E673}" destId="{2BFC0A2E-1101-4AEA-B0FA-5F77ACE2A9EC}" srcOrd="0" destOrd="0" parTransId="{935A0165-CCB4-4602-92F4-543662E4AA58}" sibTransId="{9A55C8DD-F491-4817-9709-8D9429D502D1}"/>
    <dgm:cxn modelId="{83F0B6BC-9192-46C6-AA65-617140161D11}" type="presOf" srcId="{D0E5033B-6DA4-40C3-8123-DDB5C663EECD}" destId="{BDC807C6-CE50-4F00-BA13-DE77CBC47339}" srcOrd="0" destOrd="2" presId="urn:microsoft.com/office/officeart/2005/8/layout/vList5"/>
    <dgm:cxn modelId="{8AC1FDC8-DF79-4E80-851B-711AB91AB9EE}" type="presOf" srcId="{43A10E6A-EB3C-4A60-B331-E9793C74BFB9}" destId="{BDC807C6-CE50-4F00-BA13-DE77CBC47339}" srcOrd="0" destOrd="1" presId="urn:microsoft.com/office/officeart/2005/8/layout/vList5"/>
    <dgm:cxn modelId="{560864CD-E94B-4E92-8167-2D3140D78285}" srcId="{18B9E0EF-57D2-4D1B-9842-E45B9B7BFF77}" destId="{43A10E6A-EB3C-4A60-B331-E9793C74BFB9}" srcOrd="1" destOrd="0" parTransId="{86827C7C-4854-4FE3-93A9-4EC800BFD61B}" sibTransId="{BE800391-F328-46B3-8181-AE9508000B6A}"/>
    <dgm:cxn modelId="{0968B5D9-B5E2-4CDD-952F-0125EC714B9C}" type="presOf" srcId="{5361F211-BBD6-41B1-8167-E234CE8768D3}" destId="{98AF1727-15D9-4228-B45B-7AF424C53CE7}" srcOrd="0" destOrd="1" presId="urn:microsoft.com/office/officeart/2005/8/layout/vList5"/>
    <dgm:cxn modelId="{73863CE0-8567-4D26-8132-D7FCBA005A6E}" type="presOf" srcId="{18513947-1146-49AC-974A-6260141D0A64}" destId="{53903B2E-AB67-47C8-90AF-4B8B81893DD1}" srcOrd="0" destOrd="0" presId="urn:microsoft.com/office/officeart/2005/8/layout/vList5"/>
    <dgm:cxn modelId="{DDDA2AE7-414D-4AB7-A11F-C063401F789F}" type="presOf" srcId="{2BFC0A2E-1101-4AEA-B0FA-5F77ACE2A9EC}" destId="{4340799D-9819-4730-8205-ED4B5D2E809D}" srcOrd="0" destOrd="0" presId="urn:microsoft.com/office/officeart/2005/8/layout/vList5"/>
    <dgm:cxn modelId="{0AF87DF1-36ED-44A4-AEA0-ADDA5289D428}" srcId="{8C20ED11-954F-47BF-994B-8B62DC98E673}" destId="{18513947-1146-49AC-974A-6260141D0A64}" srcOrd="1" destOrd="0" parTransId="{E0DB35C0-A49A-4B99-A696-7C00A1EC4E90}" sibTransId="{C370AE4B-6F80-48A1-A3C7-6E3C5CEBD8F4}"/>
    <dgm:cxn modelId="{0D6574F6-BD98-49A8-90F3-3E9F51D95177}" type="presOf" srcId="{18B9E0EF-57D2-4D1B-9842-E45B9B7BFF77}" destId="{CB764F25-7615-43EC-B2FA-2C9BF206CB56}" srcOrd="0" destOrd="0" presId="urn:microsoft.com/office/officeart/2005/8/layout/vList5"/>
    <dgm:cxn modelId="{6EF0DD56-6CAF-42F7-B077-E6B894A80957}" type="presParOf" srcId="{311E18FE-3085-4B65-BC4D-6EE3E95E2D3D}" destId="{C193BFA5-EDFD-4F3D-B351-4C56E2D57108}" srcOrd="0" destOrd="0" presId="urn:microsoft.com/office/officeart/2005/8/layout/vList5"/>
    <dgm:cxn modelId="{CB07169E-CDD6-490C-B6F0-DE68112C3CCF}" type="presParOf" srcId="{C193BFA5-EDFD-4F3D-B351-4C56E2D57108}" destId="{4340799D-9819-4730-8205-ED4B5D2E809D}" srcOrd="0" destOrd="0" presId="urn:microsoft.com/office/officeart/2005/8/layout/vList5"/>
    <dgm:cxn modelId="{1898DC2D-726A-47D6-A958-30161629533B}" type="presParOf" srcId="{C193BFA5-EDFD-4F3D-B351-4C56E2D57108}" destId="{12B82C16-D10F-4A33-9109-6ADD3DDDE88B}" srcOrd="1" destOrd="0" presId="urn:microsoft.com/office/officeart/2005/8/layout/vList5"/>
    <dgm:cxn modelId="{77C9BFE4-0411-4CA4-853E-61FB75826840}" type="presParOf" srcId="{311E18FE-3085-4B65-BC4D-6EE3E95E2D3D}" destId="{2C493EDD-D780-4075-AA45-F5C480753591}" srcOrd="1" destOrd="0" presId="urn:microsoft.com/office/officeart/2005/8/layout/vList5"/>
    <dgm:cxn modelId="{29C5F7AB-BBD2-4288-AE1C-1FF52684A734}" type="presParOf" srcId="{311E18FE-3085-4B65-BC4D-6EE3E95E2D3D}" destId="{A83D614A-A9A6-446E-A105-7524FA5DB9F8}" srcOrd="2" destOrd="0" presId="urn:microsoft.com/office/officeart/2005/8/layout/vList5"/>
    <dgm:cxn modelId="{C4060C05-87DA-4784-85FA-179DC69572F8}" type="presParOf" srcId="{A83D614A-A9A6-446E-A105-7524FA5DB9F8}" destId="{53903B2E-AB67-47C8-90AF-4B8B81893DD1}" srcOrd="0" destOrd="0" presId="urn:microsoft.com/office/officeart/2005/8/layout/vList5"/>
    <dgm:cxn modelId="{71C9718F-0876-4215-BA5C-9C8879524802}" type="presParOf" srcId="{A83D614A-A9A6-446E-A105-7524FA5DB9F8}" destId="{98AF1727-15D9-4228-B45B-7AF424C53CE7}" srcOrd="1" destOrd="0" presId="urn:microsoft.com/office/officeart/2005/8/layout/vList5"/>
    <dgm:cxn modelId="{13A3D5DB-CB8C-4D38-AE76-B33C94B61A17}" type="presParOf" srcId="{311E18FE-3085-4B65-BC4D-6EE3E95E2D3D}" destId="{592A4218-4F48-4FB5-AB5E-23DD025B9E02}" srcOrd="3" destOrd="0" presId="urn:microsoft.com/office/officeart/2005/8/layout/vList5"/>
    <dgm:cxn modelId="{FA40D910-FF1A-47E6-871C-3BB380FD048A}" type="presParOf" srcId="{311E18FE-3085-4B65-BC4D-6EE3E95E2D3D}" destId="{7A59B969-33BD-420E-82AD-83CC4BC8B886}" srcOrd="4" destOrd="0" presId="urn:microsoft.com/office/officeart/2005/8/layout/vList5"/>
    <dgm:cxn modelId="{5F3F4046-F2C8-4CE9-B62D-1346806B1247}" type="presParOf" srcId="{7A59B969-33BD-420E-82AD-83CC4BC8B886}" destId="{CB764F25-7615-43EC-B2FA-2C9BF206CB56}" srcOrd="0" destOrd="0" presId="urn:microsoft.com/office/officeart/2005/8/layout/vList5"/>
    <dgm:cxn modelId="{C27C2E0C-E2E7-4113-BB66-CAEB85809DF9}" type="presParOf" srcId="{7A59B969-33BD-420E-82AD-83CC4BC8B886}" destId="{BDC807C6-CE50-4F00-BA13-DE77CBC4733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82C16-D10F-4A33-9109-6ADD3DDDE88B}">
      <dsp:nvSpPr>
        <dsp:cNvPr id="0" name=""/>
        <dsp:cNvSpPr/>
      </dsp:nvSpPr>
      <dsp:spPr>
        <a:xfrm rot="5400000">
          <a:off x="4456730" y="-2177684"/>
          <a:ext cx="1428145" cy="59298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Inbetalningar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från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kunder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Utbetalningar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till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leverantörer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anställda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osv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205857" y="142905"/>
        <a:ext cx="5860176" cy="1288713"/>
      </dsp:txXfrm>
    </dsp:sp>
    <dsp:sp modelId="{4340799D-9819-4730-8205-ED4B5D2E809D}">
      <dsp:nvSpPr>
        <dsp:cNvPr id="0" name=""/>
        <dsp:cNvSpPr/>
      </dsp:nvSpPr>
      <dsp:spPr>
        <a:xfrm>
          <a:off x="28998" y="35711"/>
          <a:ext cx="2204701" cy="1571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Löpande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5703" y="112416"/>
        <a:ext cx="2051291" cy="1417903"/>
      </dsp:txXfrm>
    </dsp:sp>
    <dsp:sp modelId="{98AF1727-15D9-4228-B45B-7AF424C53CE7}">
      <dsp:nvSpPr>
        <dsp:cNvPr id="0" name=""/>
        <dsp:cNvSpPr/>
      </dsp:nvSpPr>
      <dsp:spPr>
        <a:xfrm rot="5400000">
          <a:off x="3983110" y="243537"/>
          <a:ext cx="1492147" cy="47311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Säljer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och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får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betalt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för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anläggningstillgångar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Köper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och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betalar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för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anläggningstillgångar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363624" y="1935865"/>
        <a:ext cx="4658280" cy="1346465"/>
      </dsp:txXfrm>
    </dsp:sp>
    <dsp:sp modelId="{53903B2E-AB67-47C8-90AF-4B8B81893DD1}">
      <dsp:nvSpPr>
        <dsp:cNvPr id="0" name=""/>
        <dsp:cNvSpPr/>
      </dsp:nvSpPr>
      <dsp:spPr>
        <a:xfrm>
          <a:off x="1154" y="1772826"/>
          <a:ext cx="2364050" cy="1606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Investering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578" y="1851250"/>
        <a:ext cx="2207202" cy="1449672"/>
      </dsp:txXfrm>
    </dsp:sp>
    <dsp:sp modelId="{BDC807C6-CE50-4F00-BA13-DE77CBC47339}">
      <dsp:nvSpPr>
        <dsp:cNvPr id="0" name=""/>
        <dsp:cNvSpPr/>
      </dsp:nvSpPr>
      <dsp:spPr>
        <a:xfrm rot="5400000">
          <a:off x="3781046" y="1903787"/>
          <a:ext cx="1379275" cy="47347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+Nya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lån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+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Nyemissioner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Återbetalning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av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lån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Utdelning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103327" y="3648838"/>
        <a:ext cx="4667383" cy="1244613"/>
      </dsp:txXfrm>
    </dsp:sp>
    <dsp:sp modelId="{CB764F25-7615-43EC-B2FA-2C9BF206CB56}">
      <dsp:nvSpPr>
        <dsp:cNvPr id="0" name=""/>
        <dsp:cNvSpPr/>
      </dsp:nvSpPr>
      <dsp:spPr>
        <a:xfrm>
          <a:off x="0" y="3467803"/>
          <a:ext cx="2102172" cy="1535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Finansiering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963" y="3542766"/>
        <a:ext cx="1952246" cy="1385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0DA51-0849-4F01-AE8A-0F3DEEFE2774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89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53F79-94E8-428F-B1C2-A1E672A00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96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00B7E-7A17-47E8-A5AB-33071C0C8AAA}" type="datetimeFigureOut">
              <a:rPr lang="sv-SE" smtClean="0"/>
              <a:pPr/>
              <a:t>2021-04-30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64AB5-3208-46EB-A2CB-53BA67DEFF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369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93A5D-8116-4458-9F4D-1E75B3FD65EF}" type="slidenum">
              <a:rPr lang="sv-SE"/>
              <a:pPr/>
              <a:t>8</a:t>
            </a:fld>
            <a:endParaRPr lang="sv-SE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93A5D-8116-4458-9F4D-1E75B3FD65EF}" type="slidenum">
              <a:rPr lang="sv-SE"/>
              <a:pPr/>
              <a:t>11</a:t>
            </a:fld>
            <a:endParaRPr lang="sv-SE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004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6036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_PPT_eld"/>
          <p:cNvPicPr>
            <a:picLocks noChangeAspect="1" noChangeArrowheads="1"/>
          </p:cNvPicPr>
          <p:nvPr userDrawn="1"/>
        </p:nvPicPr>
        <p:blipFill>
          <a:blip r:embed="rId2" cstate="print"/>
          <a:srcRect l="4988" t="-362"/>
          <a:stretch>
            <a:fillRect/>
          </a:stretch>
        </p:blipFill>
        <p:spPr bwMode="auto">
          <a:xfrm>
            <a:off x="0" y="1571625"/>
            <a:ext cx="7258050" cy="5286375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2437200"/>
            <a:ext cx="66312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3859200"/>
            <a:ext cx="66312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81200" y="6152400"/>
            <a:ext cx="1123200" cy="280800"/>
          </a:xfrm>
        </p:spPr>
        <p:txBody>
          <a:bodyPr/>
          <a:lstStyle/>
          <a:p>
            <a:fld id="{BC801ED4-9A26-414A-9836-166B493052E2}" type="datetime1">
              <a:rPr lang="sv-SE" smtClean="0"/>
              <a:pPr/>
              <a:t>2021-04-30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6152400"/>
            <a:ext cx="4492800" cy="280800"/>
          </a:xfrm>
        </p:spPr>
        <p:txBody>
          <a:bodyPr/>
          <a:lstStyle/>
          <a:p>
            <a:r>
              <a:rPr lang="sv-SE" dirty="0"/>
              <a:t>/Namn </a:t>
            </a:r>
            <a:r>
              <a:rPr lang="sv-SE" dirty="0" err="1"/>
              <a:t>Namn</a:t>
            </a:r>
            <a:r>
              <a:rPr lang="sv-SE" dirty="0"/>
              <a:t>, Institution eller liknande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88000" y="6152400"/>
            <a:ext cx="2133600" cy="280800"/>
          </a:xfrm>
        </p:spPr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808000"/>
            <a:ext cx="3348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808000"/>
            <a:ext cx="3348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3DC-384F-4232-B8FA-638DD8592226}" type="datetime1">
              <a:rPr lang="sv-SE" smtClean="0"/>
              <a:pPr/>
              <a:t>2021-04-30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6EAA-C8EF-4CDB-B365-FF66B9FFA9EC}" type="datetime1">
              <a:rPr lang="sv-SE" smtClean="0"/>
              <a:pPr/>
              <a:t>2021-04-30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944000"/>
            <a:ext cx="4690800" cy="7956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808000"/>
            <a:ext cx="4690800" cy="3214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fem13,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962000"/>
            <a:ext cx="3060000" cy="4060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F05F-C6FD-4057-BCE8-15CAFC2B6EE7}" type="datetime1">
              <a:rPr lang="sv-SE" smtClean="0"/>
              <a:pPr/>
              <a:t>2021-04-30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944000"/>
            <a:ext cx="6850800" cy="40752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FDB6-33A7-4C83-BE47-B913F1163527}" type="datetime1">
              <a:rPr lang="sv-SE" smtClean="0"/>
              <a:pPr/>
              <a:t>2021-04-30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883E-BFB4-4E7E-BADB-D09749B99C21}" type="datetime1">
              <a:rPr lang="sv-SE" smtClean="0"/>
              <a:pPr/>
              <a:t>2021-04-30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/>
          <a:srcRect l="1746"/>
          <a:stretch>
            <a:fillRect/>
          </a:stretch>
        </p:blipFill>
        <p:spPr bwMode="auto">
          <a:xfrm>
            <a:off x="1588" y="317500"/>
            <a:ext cx="6881812" cy="65405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2437200"/>
            <a:ext cx="66312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3859200"/>
            <a:ext cx="66312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81200" y="6152400"/>
            <a:ext cx="1123200" cy="280800"/>
          </a:xfrm>
        </p:spPr>
        <p:txBody>
          <a:bodyPr/>
          <a:lstStyle/>
          <a:p>
            <a:fld id="{D710EA90-21AA-4DAE-8BB3-7AE26694224B}" type="datetime1">
              <a:rPr lang="sv-SE" smtClean="0"/>
              <a:pPr/>
              <a:t>2021-04-30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6152400"/>
            <a:ext cx="4492800" cy="280800"/>
          </a:xfrm>
        </p:spPr>
        <p:txBody>
          <a:bodyPr/>
          <a:lstStyle/>
          <a:p>
            <a:r>
              <a:rPr lang="sv-SE" dirty="0"/>
              <a:t>/Namn </a:t>
            </a:r>
            <a:r>
              <a:rPr lang="sv-SE" dirty="0" err="1"/>
              <a:t>Namn</a:t>
            </a:r>
            <a:r>
              <a:rPr lang="sv-SE" dirty="0"/>
              <a:t>, Institution eller liknande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88000" y="6152400"/>
            <a:ext cx="2133600" cy="280800"/>
          </a:xfrm>
        </p:spPr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8F79-A4A9-4F8B-A48F-5AFFABFA086B}" type="datetime1">
              <a:rPr lang="sv-SE" smtClean="0"/>
              <a:pPr/>
              <a:t>2021-04-30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808000"/>
            <a:ext cx="3348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808000"/>
            <a:ext cx="3348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56BB8-5A3C-4E54-AD8D-7B826A810964}" type="datetime1">
              <a:rPr lang="sv-SE" smtClean="0"/>
              <a:pPr/>
              <a:t>2021-04-30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306C-03C6-41F8-B07C-45CCF9498CFA}" type="datetime1">
              <a:rPr lang="sv-SE" smtClean="0"/>
              <a:pPr/>
              <a:t>2021-04-30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944000"/>
            <a:ext cx="4690800" cy="7956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808000"/>
            <a:ext cx="4690800" cy="3214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fem13,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962000"/>
            <a:ext cx="3060000" cy="4060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7F09-3DF1-437A-A6C4-75F622161507}" type="datetime1">
              <a:rPr lang="sv-SE" smtClean="0"/>
              <a:pPr/>
              <a:t>2021-04-30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D2F7-7DC2-4BC8-B7DD-9623B8E13A04}" type="datetime1">
              <a:rPr lang="sv-SE" smtClean="0"/>
              <a:pPr/>
              <a:t>2021-04-30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944000"/>
            <a:ext cx="6850800" cy="40752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BB14-BFD6-41F3-A704-D980D88BEC4E}" type="datetime1">
              <a:rPr lang="sv-SE" smtClean="0"/>
              <a:pPr/>
              <a:t>2021-04-30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06B6-E1C0-4F22-84F1-7E36BCD05232}" type="datetime1">
              <a:rPr lang="sv-SE" smtClean="0"/>
              <a:pPr/>
              <a:t>2021-04-30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808000"/>
            <a:ext cx="3348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808000"/>
            <a:ext cx="3348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8DC3-EA92-4A9D-AE5B-7A15124DAC19}" type="datetime1">
              <a:rPr lang="sv-SE" smtClean="0"/>
              <a:pPr/>
              <a:t>2021-04-30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8D70-F8EA-40C8-B327-D531AB364F3C}" type="datetime1">
              <a:rPr lang="sv-SE" smtClean="0"/>
              <a:pPr/>
              <a:t>2021-04-30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944000"/>
            <a:ext cx="4690800" cy="7956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808000"/>
            <a:ext cx="4690800" cy="321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962000"/>
            <a:ext cx="3060000" cy="4060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C9E8-BD77-4D98-8809-7738FC58391D}" type="datetime1">
              <a:rPr lang="sv-SE" smtClean="0"/>
              <a:pPr/>
              <a:t>2021-04-30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944000"/>
            <a:ext cx="6850800" cy="407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5D9C-3A1D-416E-97B9-D2714EF04564}" type="datetime1">
              <a:rPr lang="sv-SE" smtClean="0"/>
              <a:pPr/>
              <a:t>2021-04-30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94B7-8550-42FB-9FF7-38844F437944}" type="datetime1">
              <a:rPr lang="sv-SE" smtClean="0"/>
              <a:pPr/>
              <a:t>2021-04-30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82750"/>
            <a:ext cx="5595938" cy="517525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2437200"/>
            <a:ext cx="66312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3859200"/>
            <a:ext cx="66312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81200" y="6152400"/>
            <a:ext cx="1123200" cy="280800"/>
          </a:xfrm>
        </p:spPr>
        <p:txBody>
          <a:bodyPr/>
          <a:lstStyle/>
          <a:p>
            <a:fld id="{1FBC7B6B-8B67-4017-A1F2-A51D3A2EDB2A}" type="datetime1">
              <a:rPr lang="sv-SE" smtClean="0"/>
              <a:pPr/>
              <a:t>2021-04-30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6152400"/>
            <a:ext cx="4492800" cy="280800"/>
          </a:xfrm>
        </p:spPr>
        <p:txBody>
          <a:bodyPr/>
          <a:lstStyle/>
          <a:p>
            <a:r>
              <a:rPr lang="sv-SE" dirty="0"/>
              <a:t>/Namn </a:t>
            </a:r>
            <a:r>
              <a:rPr lang="sv-SE" dirty="0" err="1"/>
              <a:t>Namn</a:t>
            </a:r>
            <a:r>
              <a:rPr lang="sv-SE" dirty="0"/>
              <a:t>, Institution eller liknande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88000" y="6152400"/>
            <a:ext cx="2133600" cy="280800"/>
          </a:xfrm>
        </p:spPr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8926-68FF-46EE-8651-DD37EA7E0C07}" type="datetime1">
              <a:rPr lang="sv-SE" smtClean="0"/>
              <a:pPr/>
              <a:t>2021-04-30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1944000"/>
            <a:ext cx="6850800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2808000"/>
            <a:ext cx="6850800" cy="32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1200" y="6152400"/>
            <a:ext cx="11232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08723FB2-6120-430D-90C1-278EED258973}" type="datetime1">
              <a:rPr lang="sv-SE" smtClean="0"/>
              <a:pPr/>
              <a:t>2021-04-30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36800" y="6152400"/>
            <a:ext cx="4492800" cy="5184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88000" y="6152400"/>
            <a:ext cx="2133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logo-org-svensk_rg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42800" y="288000"/>
            <a:ext cx="1139954" cy="9509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53" r:id="rId5"/>
    <p:sldLayoutId id="2147483661" r:id="rId6"/>
    <p:sldLayoutId id="2147483655" r:id="rId7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1944000"/>
            <a:ext cx="6850800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2808000"/>
            <a:ext cx="6850800" cy="32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1200" y="6152400"/>
            <a:ext cx="11232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8B0B3BE4-5C7E-4509-AD7C-E3A7EEDA0D12}" type="datetime1">
              <a:rPr lang="sv-SE" smtClean="0"/>
              <a:pPr/>
              <a:t>2021-04-30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36800" y="6152400"/>
            <a:ext cx="4492800" cy="5184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88000" y="6152400"/>
            <a:ext cx="2133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logo-org-svensk_rg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42800" y="288000"/>
            <a:ext cx="1139954" cy="9509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1944000"/>
            <a:ext cx="6850800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2808000"/>
            <a:ext cx="6850800" cy="32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1200" y="6152400"/>
            <a:ext cx="11232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0B2B2E0-B745-4C41-90E8-57C74A6390DF}" type="datetime1">
              <a:rPr lang="sv-SE" smtClean="0"/>
              <a:pPr/>
              <a:t>2021-04-30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36800" y="6152400"/>
            <a:ext cx="4492800" cy="5184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88000" y="6152400"/>
            <a:ext cx="2133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logo-org-svensk_rg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42800" y="288000"/>
            <a:ext cx="1139954" cy="9509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Binary_Worksheet.xlsb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2437200"/>
            <a:ext cx="7092392" cy="1425600"/>
          </a:xfrm>
        </p:spPr>
        <p:txBody>
          <a:bodyPr>
            <a:normAutofit/>
          </a:bodyPr>
          <a:lstStyle/>
          <a:p>
            <a:r>
              <a:rPr lang="sv-SE" sz="3600" dirty="0">
                <a:latin typeface="Arial" panose="020B0604020202020204" pitchFamily="34" charset="0"/>
                <a:cs typeface="Arial" panose="020B0604020202020204" pitchFamily="34" charset="0"/>
              </a:rPr>
              <a:t>Kassaflödesanalys - kapitel 11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3859200"/>
            <a:ext cx="6631200" cy="1802048"/>
          </a:xfrm>
        </p:spPr>
        <p:txBody>
          <a:bodyPr>
            <a:noAutofit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3 maj 2021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Gustav Johed</a:t>
            </a:r>
          </a:p>
          <a:p>
            <a:r>
              <a:rPr lang="sv-SE" sz="1400">
                <a:latin typeface="Arial" panose="020B0604020202020204" pitchFamily="34" charset="0"/>
                <a:cs typeface="Arial" panose="020B0604020202020204" pitchFamily="34" charset="0"/>
              </a:rPr>
              <a:t>KTH</a:t>
            </a: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6850800" cy="72008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sv-SE" sz="2400" b="0" dirty="0"/>
            </a:br>
            <a:r>
              <a:rPr lang="sv-SE" sz="3100" b="0" dirty="0">
                <a:latin typeface="Arial" panose="020B0604020202020204" pitchFamily="34" charset="0"/>
                <a:cs typeface="Arial" panose="020B0604020202020204" pitchFamily="34" charset="0"/>
              </a:rPr>
              <a:t>Resultaträkning Holmströms 20x2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105148"/>
              </p:ext>
            </p:extLst>
          </p:nvPr>
        </p:nvGraphicFramePr>
        <p:xfrm>
          <a:off x="1835150" y="1557338"/>
          <a:ext cx="5022850" cy="395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Binary Worksheet" r:id="rId3" imgW="3276523" imgH="2581139" progId="Excel.SheetBinaryMacroEnabled.12">
                  <p:embed/>
                </p:oleObj>
              </mc:Choice>
              <mc:Fallback>
                <p:oleObj name="Binary Worksheet" r:id="rId3" imgW="3276523" imgH="2581139" progId="Excel.SheetBinary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150" y="1557338"/>
                        <a:ext cx="5022850" cy="395605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8682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6850800" cy="795600"/>
          </a:xfrm>
        </p:spPr>
        <p:txBody>
          <a:bodyPr/>
          <a:lstStyle/>
          <a:p>
            <a:pPr eaLnBrk="1" hangingPunct="1"/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Vad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säga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företaget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556792"/>
            <a:ext cx="6850800" cy="475252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»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Om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bolaget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ansöker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om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ett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lån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räcker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då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RR till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avgöra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om de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kreditvärdiga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buFont typeface="Arial" panose="020B0604020202020204" pitchFamily="34" charset="0"/>
              <a:buChar char="»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 en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kf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.-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analys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vill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spegla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hur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mycket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dagliga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verksamheten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får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in,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hur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mycket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investerats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kunna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driva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verksamheten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hur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detta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finansierats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Verdana" panose="020B0604030504040204" pitchFamily="34" charset="0"/>
              <a:buChar char="»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löpande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verksamheten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buFont typeface="Verdana" panose="020B0604030504040204" pitchFamily="34" charset="0"/>
              <a:buChar char="»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Investeringsverksamheten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buFont typeface="Verdana" panose="020B0604030504040204" pitchFamily="34" charset="0"/>
              <a:buChar char="»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Finansieringsverksamheten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439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560" y="188640"/>
            <a:ext cx="6850800" cy="795600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Uppdelning av kassaflöden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488962837"/>
              </p:ext>
            </p:extLst>
          </p:nvPr>
        </p:nvGraphicFramePr>
        <p:xfrm>
          <a:off x="251520" y="764704"/>
          <a:ext cx="81369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1520" y="5661248"/>
            <a:ext cx="396044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= Förändring av likvida medel</a:t>
            </a:r>
          </a:p>
        </p:txBody>
      </p:sp>
    </p:spTree>
    <p:extLst>
      <p:ext uri="{BB962C8B-B14F-4D97-AF65-F5344CB8AC3E}">
        <p14:creationId xmlns:p14="http://schemas.microsoft.com/office/powerpoint/2010/main" val="12554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836712"/>
            <a:ext cx="6850800" cy="795600"/>
          </a:xfrm>
        </p:spPr>
        <p:txBody>
          <a:bodyPr>
            <a:normAutofit/>
          </a:bodyPr>
          <a:lstStyle/>
          <a:p>
            <a:pPr eaLnBrk="1" hangingPunct="1"/>
            <a:r>
              <a:rPr lang="sv-SE" sz="3200" b="0" dirty="0">
                <a:latin typeface="Arial" panose="020B0604020202020204" pitchFamily="34" charset="0"/>
                <a:cs typeface="Arial" panose="020B0604020202020204" pitchFamily="34" charset="0"/>
              </a:rPr>
              <a:t>Från RR (</a:t>
            </a:r>
            <a:r>
              <a:rPr lang="sv-SE" sz="3200" b="0" dirty="0" err="1">
                <a:latin typeface="Arial" panose="020B0604020202020204" pitchFamily="34" charset="0"/>
                <a:cs typeface="Arial" panose="020B0604020202020204" pitchFamily="34" charset="0"/>
              </a:rPr>
              <a:t>indirek</a:t>
            </a:r>
            <a:r>
              <a:rPr lang="sv-SE" sz="3200" b="0" dirty="0">
                <a:latin typeface="Arial" panose="020B0604020202020204" pitchFamily="34" charset="0"/>
                <a:cs typeface="Arial" panose="020B0604020202020204" pitchFamily="34" charset="0"/>
              </a:rPr>
              <a:t>) till KF </a:t>
            </a: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2492896"/>
            <a:ext cx="6850062" cy="324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984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92000" y="1944000"/>
            <a:ext cx="5796224" cy="795600"/>
          </a:xfrm>
        </p:spPr>
        <p:txBody>
          <a:bodyPr>
            <a:normAutofit/>
          </a:bodyPr>
          <a:lstStyle/>
          <a:p>
            <a:pPr eaLnBrk="1" hangingPunct="1"/>
            <a:r>
              <a:rPr lang="sv-SE" sz="2800" b="0" dirty="0">
                <a:latin typeface="Arial" panose="020B0604020202020204" pitchFamily="34" charset="0"/>
                <a:cs typeface="Arial" panose="020B0604020202020204" pitchFamily="34" charset="0"/>
              </a:rPr>
              <a:t>Resultaträkning Holmströms 20x2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Utgångspunkten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resultaträkningen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Verdana" panose="020B0604030504040204" pitchFamily="34" charset="0"/>
              <a:buChar char="»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justeras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till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kassaflöden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Verdana" panose="020B0604030504040204" pitchFamily="34" charset="0"/>
              <a:buChar char="»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behövs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balansräkningen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Verdana" panose="020B0604030504040204" pitchFamily="34" charset="0"/>
              <a:buChar char="»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klassificeras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till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delar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2708762"/>
              </p:ext>
            </p:extLst>
          </p:nvPr>
        </p:nvGraphicFramePr>
        <p:xfrm>
          <a:off x="5619750" y="2804929"/>
          <a:ext cx="3059113" cy="3144350"/>
        </p:xfrm>
        <a:graphic>
          <a:graphicData uri="http://schemas.openxmlformats.org/drawingml/2006/table">
            <a:tbl>
              <a:tblPr/>
              <a:tblGrid>
                <a:gridCol w="1962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435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Försäljning</a:t>
                      </a:r>
                    </a:p>
                  </a:txBody>
                  <a:tcPr marL="8927" marR="8927" marT="8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5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19300</a:t>
                      </a:r>
                    </a:p>
                  </a:txBody>
                  <a:tcPr marL="8927" marR="8927" marT="8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435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5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Kostnad såld vara</a:t>
                      </a:r>
                    </a:p>
                  </a:txBody>
                  <a:tcPr marL="8927" marR="8927" marT="8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5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-16990</a:t>
                      </a:r>
                    </a:p>
                  </a:txBody>
                  <a:tcPr marL="8927" marR="8927" marT="8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435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5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Löner</a:t>
                      </a:r>
                    </a:p>
                  </a:txBody>
                  <a:tcPr marL="8927" marR="8927" marT="8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5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-800</a:t>
                      </a:r>
                    </a:p>
                  </a:txBody>
                  <a:tcPr marL="8927" marR="8927" marT="8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35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5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Övrigt</a:t>
                      </a:r>
                    </a:p>
                  </a:txBody>
                  <a:tcPr marL="8927" marR="8927" marT="8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5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-1100</a:t>
                      </a:r>
                    </a:p>
                  </a:txBody>
                  <a:tcPr marL="8927" marR="8927" marT="8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435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5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Avskrivningar</a:t>
                      </a:r>
                    </a:p>
                  </a:txBody>
                  <a:tcPr marL="8927" marR="8927" marT="8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5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-40</a:t>
                      </a:r>
                    </a:p>
                  </a:txBody>
                  <a:tcPr marL="8927" marR="8927" marT="8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435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5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Rörelseresultat</a:t>
                      </a:r>
                    </a:p>
                  </a:txBody>
                  <a:tcPr marL="8927" marR="8927" marT="8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5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370</a:t>
                      </a:r>
                    </a:p>
                  </a:txBody>
                  <a:tcPr marL="8927" marR="8927" marT="8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435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5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Ränteintäkter</a:t>
                      </a:r>
                    </a:p>
                  </a:txBody>
                  <a:tcPr marL="8927" marR="8927" marT="8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5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8927" marR="8927" marT="8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435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5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Räntekostnader</a:t>
                      </a:r>
                    </a:p>
                  </a:txBody>
                  <a:tcPr marL="8927" marR="8927" marT="8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5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</a:t>
                      </a:r>
                    </a:p>
                  </a:txBody>
                  <a:tcPr marL="8927" marR="8927" marT="8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435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5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Skatt</a:t>
                      </a:r>
                    </a:p>
                  </a:txBody>
                  <a:tcPr marL="8927" marR="8927" marT="8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5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-101</a:t>
                      </a:r>
                    </a:p>
                  </a:txBody>
                  <a:tcPr marL="8927" marR="8927" marT="8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435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5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Årets resultat</a:t>
                      </a:r>
                    </a:p>
                  </a:txBody>
                  <a:tcPr marL="8927" marR="8927" marT="8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</a:t>
                      </a:r>
                    </a:p>
                  </a:txBody>
                  <a:tcPr marL="8927" marR="8927" marT="8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326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b="0" dirty="0">
                <a:latin typeface="Arial" panose="020B0604020202020204" pitchFamily="34" charset="0"/>
                <a:cs typeface="Arial" panose="020B0604020202020204" pitchFamily="34" charset="0"/>
              </a:rPr>
              <a:t>Steg 1: Löpande verksamhet exkl. rörelsekapital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b="1" u="sng" dirty="0">
                <a:latin typeface="Arial" panose="020B0604020202020204" pitchFamily="34" charset="0"/>
                <a:cs typeface="Arial" panose="020B0604020202020204" pitchFamily="34" charset="0"/>
              </a:rPr>
              <a:t>Kf. analys</a:t>
            </a:r>
          </a:p>
          <a:p>
            <a:pPr marL="0" indent="0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+258</a:t>
            </a:r>
          </a:p>
          <a:p>
            <a:pPr marL="0" indent="0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+40</a:t>
            </a:r>
          </a:p>
          <a:p>
            <a:pPr marL="0" indent="0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= +298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1200" y="2808000"/>
            <a:ext cx="3348000" cy="1629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u="sng" dirty="0">
                <a:latin typeface="Arial" panose="020B0604020202020204" pitchFamily="34" charset="0"/>
                <a:cs typeface="Arial" panose="020B0604020202020204" pitchFamily="34" charset="0"/>
              </a:rPr>
              <a:t>Post i RR</a:t>
            </a:r>
          </a:p>
          <a:p>
            <a:pPr marL="0" indent="0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Årets resultat</a:t>
            </a:r>
          </a:p>
          <a:p>
            <a:pPr marL="0" indent="0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Avskrivningar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537321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+298 = Kf. från löpande verksamhet före förändring i rörelsekapital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47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6850800" cy="795600"/>
          </a:xfrm>
        </p:spPr>
        <p:txBody>
          <a:bodyPr>
            <a:normAutofit/>
          </a:bodyPr>
          <a:lstStyle/>
          <a:p>
            <a:pPr eaLnBrk="1" hangingPunct="1"/>
            <a:r>
              <a:rPr lang="sv-SE" sz="2800" b="0" dirty="0">
                <a:latin typeface="Arial" panose="020B0604020202020204" pitchFamily="34" charset="0"/>
                <a:cs typeface="Arial" panose="020B0604020202020204" pitchFamily="34" charset="0"/>
              </a:rPr>
              <a:t>Justerade poster - kvar att ta hänsyn till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83968" y="1772816"/>
            <a:ext cx="3348000" cy="100811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sv-SE" u="sng" dirty="0">
                <a:latin typeface="Arial" panose="020B0604020202020204" pitchFamily="34" charset="0"/>
                <a:cs typeface="Arial" panose="020B0604020202020204" pitchFamily="34" charset="0"/>
              </a:rPr>
              <a:t>Kassaflödesanalys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Försäljning =&gt; kundfordringar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</a:pP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Ksv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. =&gt;Lager och lev. skulder</a:t>
            </a:r>
          </a:p>
          <a:p>
            <a:pPr eaLnBrk="1" hangingPunct="1">
              <a:lnSpc>
                <a:spcPct val="90000"/>
              </a:lnSpc>
            </a:pPr>
            <a:endParaRPr lang="sv-SE" sz="3200" b="1" dirty="0">
              <a:latin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094148"/>
              </p:ext>
            </p:extLst>
          </p:nvPr>
        </p:nvGraphicFramePr>
        <p:xfrm>
          <a:off x="683568" y="2132856"/>
          <a:ext cx="3263900" cy="2533650"/>
        </p:xfrm>
        <a:graphic>
          <a:graphicData uri="http://schemas.openxmlformats.org/drawingml/2006/table">
            <a:tbl>
              <a:tblPr/>
              <a:tblGrid>
                <a:gridCol w="2093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Försäljning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6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Kostnad såld vara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-16990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Löner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6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Övrigt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Avskrivningar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6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Rörelseresultat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6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Ränteintäkter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6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Räntekostnader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6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Skatt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Årets resultat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v-S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Minus 2"/>
          <p:cNvSpPr/>
          <p:nvPr/>
        </p:nvSpPr>
        <p:spPr>
          <a:xfrm>
            <a:off x="467544" y="4522407"/>
            <a:ext cx="3744416" cy="45719"/>
          </a:xfrm>
          <a:prstGeom prst="mathMinus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>
            <a:off x="467544" y="3256030"/>
            <a:ext cx="3744416" cy="45719"/>
          </a:xfrm>
          <a:prstGeom prst="mathMinus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5576" y="1772816"/>
            <a:ext cx="192873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sv-SE" b="1" u="sng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Resultaträkning</a:t>
            </a:r>
          </a:p>
        </p:txBody>
      </p:sp>
    </p:spTree>
    <p:extLst>
      <p:ext uri="{BB962C8B-B14F-4D97-AF65-F5344CB8AC3E}">
        <p14:creationId xmlns:p14="http://schemas.microsoft.com/office/powerpoint/2010/main" val="295267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764704"/>
            <a:ext cx="6850800" cy="795600"/>
          </a:xfrm>
        </p:spPr>
        <p:txBody>
          <a:bodyPr>
            <a:normAutofit/>
          </a:bodyPr>
          <a:lstStyle/>
          <a:p>
            <a:pPr eaLnBrk="1" hangingPunct="1"/>
            <a:r>
              <a:rPr lang="sv-SE" sz="2800" b="0" dirty="0">
                <a:latin typeface="Arial" panose="020B0604020202020204" pitchFamily="34" charset="0"/>
                <a:cs typeface="Arial" panose="020B0604020202020204" pitchFamily="34" charset="0"/>
              </a:rPr>
              <a:t>En delsummering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8229600" cy="470912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»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Vi har justerat för avskrivningarna, dvs. kostnad som inte innebär en utbetalning.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»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»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Det återstår poster som är påverkade av bokföringsmässiga principer.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»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»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Från resultaträkningen skall försäljning och kostnad såld vara justeras,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»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»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Dessa justeras genom kundfordringar, lager och leverantörsskulder. dvs. </a:t>
            </a:r>
            <a:r>
              <a:rPr lang="sv-SE" i="1" dirty="0">
                <a:latin typeface="Arial" panose="020B0604020202020204" pitchFamily="34" charset="0"/>
                <a:cs typeface="Arial" panose="020B0604020202020204" pitchFamily="34" charset="0"/>
              </a:rPr>
              <a:t>rörelsekapitalet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24480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340768"/>
            <a:ext cx="6850800" cy="795600"/>
          </a:xfrm>
        </p:spPr>
        <p:txBody>
          <a:bodyPr>
            <a:normAutofit/>
          </a:bodyPr>
          <a:lstStyle/>
          <a:p>
            <a:pPr eaLnBrk="1" hangingPunct="1"/>
            <a:r>
              <a:rPr lang="sv-SE" sz="2800" b="0" dirty="0">
                <a:latin typeface="Arial" panose="020B0604020202020204" pitchFamily="34" charset="0"/>
                <a:cs typeface="Arial" panose="020B0604020202020204" pitchFamily="34" charset="0"/>
              </a:rPr>
              <a:t>Justering av kundfordringar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Info. från BR.</a:t>
            </a:r>
          </a:p>
          <a:p>
            <a:pPr marL="0" indent="0" eaLnBrk="1" hangingPunct="1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Kundfordringar 1/1 </a:t>
            </a:r>
          </a:p>
          <a:p>
            <a:pPr marL="0" indent="0" eaLnBrk="1" hangingPunct="1">
              <a:buNone/>
            </a:pPr>
            <a:r>
              <a:rPr lang="sv-SE" u="sng" dirty="0">
                <a:latin typeface="Arial" panose="020B0604020202020204" pitchFamily="34" charset="0"/>
                <a:cs typeface="Arial" panose="020B0604020202020204" pitchFamily="34" charset="0"/>
              </a:rPr>
              <a:t>Kundfordringar 31/12</a:t>
            </a:r>
          </a:p>
          <a:p>
            <a:pPr marL="0" indent="0" eaLnBrk="1" hangingPunct="1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Förändring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83968" y="2708920"/>
            <a:ext cx="3348000" cy="32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Justering</a:t>
            </a:r>
          </a:p>
          <a:p>
            <a:pPr marL="0" indent="0" eaLnBrk="1" hangingPunct="1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1470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(fått inbetalt)</a:t>
            </a:r>
          </a:p>
          <a:p>
            <a:pPr marL="0" indent="0" eaLnBrk="1" hangingPunct="1">
              <a:buNone/>
            </a:pPr>
            <a:r>
              <a:rPr lang="sv-SE" u="sng" dirty="0">
                <a:latin typeface="Arial" panose="020B0604020202020204" pitchFamily="34" charset="0"/>
                <a:cs typeface="Arial" panose="020B0604020202020204" pitchFamily="34" charset="0"/>
              </a:rPr>
              <a:t>1610 </a:t>
            </a:r>
            <a:r>
              <a:rPr lang="sv-SE" sz="2000" u="sng" dirty="0">
                <a:latin typeface="Arial" panose="020B0604020202020204" pitchFamily="34" charset="0"/>
                <a:cs typeface="Arial" panose="020B0604020202020204" pitchFamily="34" charset="0"/>
              </a:rPr>
              <a:t>(inte fått inbetalt)</a:t>
            </a:r>
          </a:p>
          <a:p>
            <a:pPr marL="0" indent="0" eaLnBrk="1" hangingPunct="1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   = -140 </a:t>
            </a:r>
          </a:p>
        </p:txBody>
      </p:sp>
    </p:spTree>
    <p:extLst>
      <p:ext uri="{BB962C8B-B14F-4D97-AF65-F5344CB8AC3E}">
        <p14:creationId xmlns:p14="http://schemas.microsoft.com/office/powerpoint/2010/main" val="630885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92696"/>
            <a:ext cx="6850800" cy="795600"/>
          </a:xfrm>
        </p:spPr>
        <p:txBody>
          <a:bodyPr/>
          <a:lstStyle/>
          <a:p>
            <a:pPr eaLnBrk="1" hangingPunct="1"/>
            <a:r>
              <a:rPr lang="sv-SE" b="0" dirty="0">
                <a:latin typeface="Arial" panose="020B0604020202020204" pitchFamily="34" charset="0"/>
                <a:cs typeface="Arial" panose="020B0604020202020204" pitchFamily="34" charset="0"/>
              </a:rPr>
              <a:t>Vanliga felsteg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88840"/>
            <a:ext cx="8229600" cy="506916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sv-SE" sz="2300" dirty="0">
                <a:latin typeface="Arial" panose="020B0604020202020204" pitchFamily="34" charset="0"/>
                <a:cs typeface="Arial" panose="020B0604020202020204" pitchFamily="34" charset="0"/>
              </a:rPr>
              <a:t>Förvirring kring tecknet: kundfordringar ökat men minus i kassaflödesanalysen: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sv-SE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Verdana" panose="020B0604030504040204" pitchFamily="34" charset="0"/>
              <a:buChar char="»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Tänk: vad har hänt i företaget?</a:t>
            </a:r>
          </a:p>
          <a:p>
            <a:pPr>
              <a:lnSpc>
                <a:spcPct val="90000"/>
              </a:lnSpc>
              <a:buFont typeface="Verdana" panose="020B0604030504040204" pitchFamily="34" charset="0"/>
              <a:buChar char="»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Sålt produkt men ännu inte fått betalt.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Förvirring kring tecknet: kundfordringar minskat men plus i kassaflödesanalysen: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Verdana" panose="020B0604030504040204" pitchFamily="34" charset="0"/>
              <a:buChar char="»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Tänk: vad har hänt i företaget?</a:t>
            </a:r>
          </a:p>
          <a:p>
            <a:pPr eaLnBrk="1" hangingPunct="1">
              <a:lnSpc>
                <a:spcPct val="90000"/>
              </a:lnSpc>
              <a:buFont typeface="Verdana" panose="020B0604030504040204" pitchFamily="34" charset="0"/>
              <a:buChar char="»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Fått en inbetalning av kund från produkt som försålts i annan period.</a:t>
            </a:r>
          </a:p>
        </p:txBody>
      </p:sp>
    </p:spTree>
    <p:extLst>
      <p:ext uri="{BB962C8B-B14F-4D97-AF65-F5344CB8AC3E}">
        <p14:creationId xmlns:p14="http://schemas.microsoft.com/office/powerpoint/2010/main" val="69146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28412626-38FA-48E4-AFDC-8882746CD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5688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19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980728"/>
            <a:ext cx="6850800" cy="795600"/>
          </a:xfrm>
        </p:spPr>
        <p:txBody>
          <a:bodyPr>
            <a:normAutofit/>
          </a:bodyPr>
          <a:lstStyle/>
          <a:p>
            <a:pPr eaLnBrk="1" hangingPunct="1"/>
            <a:r>
              <a:rPr lang="sv-SE" sz="2800" b="0" dirty="0">
                <a:latin typeface="Arial" panose="020B0604020202020204" pitchFamily="34" charset="0"/>
                <a:cs typeface="Arial" panose="020B0604020202020204" pitchFamily="34" charset="0"/>
              </a:rPr>
              <a:t>Förståelse av ”-140”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524" y="2132856"/>
            <a:ext cx="8568952" cy="4032448"/>
          </a:xfrm>
        </p:spPr>
        <p:txBody>
          <a:bodyPr>
            <a:noAutofit/>
          </a:bodyPr>
          <a:lstStyle/>
          <a:p>
            <a:pPr eaLnBrk="1" hangingPunct="1">
              <a:buFont typeface="Arial" panose="020B0604020202020204" pitchFamily="34" charset="0"/>
              <a:buChar char="»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Kundfordringarna har ökat med 140 gör att inbetalningarna (från kund) har blivit </a:t>
            </a:r>
            <a:r>
              <a:rPr lang="sv-SE" sz="2400" u="sng" dirty="0">
                <a:latin typeface="Arial" panose="020B0604020202020204" pitchFamily="34" charset="0"/>
                <a:cs typeface="Arial" panose="020B0604020202020204" pitchFamily="34" charset="0"/>
              </a:rPr>
              <a:t>140 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lägre än om förändringen i kundfordringar varit 0.</a:t>
            </a:r>
          </a:p>
          <a:p>
            <a:pPr eaLnBrk="1" hangingPunct="1">
              <a:buFont typeface="Arial" panose="020B0604020202020204" pitchFamily="34" charset="0"/>
              <a:buChar char="»"/>
            </a:pP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»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Företaget har bundit pengar i rörelsen.</a:t>
            </a:r>
          </a:p>
          <a:p>
            <a:pPr eaLnBrk="1" hangingPunct="1">
              <a:buFont typeface="Arial" panose="020B0604020202020204" pitchFamily="34" charset="0"/>
              <a:buChar char="»"/>
            </a:pP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»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Om kundfordringarna minskar under året frigörs pengar i rörelsen. </a:t>
            </a:r>
            <a:endParaRPr lang="sv-SE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14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052736"/>
            <a:ext cx="6850800" cy="795600"/>
          </a:xfrm>
        </p:spPr>
        <p:txBody>
          <a:bodyPr>
            <a:normAutofit/>
          </a:bodyPr>
          <a:lstStyle/>
          <a:p>
            <a:pPr eaLnBrk="1" hangingPunct="1"/>
            <a:r>
              <a:rPr lang="sv-SE" sz="2800" b="0" dirty="0">
                <a:latin typeface="Arial" panose="020B0604020202020204" pitchFamily="34" charset="0"/>
                <a:cs typeface="Arial" panose="020B0604020202020204" pitchFamily="34" charset="0"/>
              </a:rPr>
              <a:t>Justering av lager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2132856"/>
            <a:ext cx="3348000" cy="32148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Info. från BR. </a:t>
            </a:r>
          </a:p>
          <a:p>
            <a:pPr eaLnBrk="1" hangingPunct="1"/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Lager 1/1 2002</a:t>
            </a:r>
          </a:p>
          <a:p>
            <a:pPr marL="0" indent="0" eaLnBrk="1" hangingPunct="1">
              <a:buNone/>
            </a:pPr>
            <a:r>
              <a:rPr lang="sv-SE" sz="2400" u="sng" dirty="0">
                <a:latin typeface="Arial" panose="020B0604020202020204" pitchFamily="34" charset="0"/>
                <a:cs typeface="Arial" panose="020B0604020202020204" pitchFamily="34" charset="0"/>
              </a:rPr>
              <a:t>Lager 31/12 2002</a:t>
            </a:r>
          </a:p>
          <a:p>
            <a:pPr marL="0" indent="0" eaLnBrk="1" hangingPunct="1">
              <a:buNone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Förändring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83968" y="2060848"/>
            <a:ext cx="3348000" cy="32148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Justering</a:t>
            </a:r>
          </a:p>
          <a:p>
            <a:pPr eaLnBrk="1" hangingPunct="1"/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800 </a:t>
            </a:r>
          </a:p>
          <a:p>
            <a:pPr marL="0" indent="0" eaLnBrk="1" hangingPunct="1">
              <a:buNone/>
            </a:pPr>
            <a:r>
              <a:rPr lang="sv-SE" sz="2400" u="sng" dirty="0">
                <a:latin typeface="Arial" panose="020B0604020202020204" pitchFamily="34" charset="0"/>
                <a:cs typeface="Arial" panose="020B0604020202020204" pitchFamily="34" charset="0"/>
              </a:rPr>
              <a:t>-770</a:t>
            </a:r>
          </a:p>
          <a:p>
            <a:pPr marL="0" indent="0" eaLnBrk="1" hangingPunct="1">
              <a:buNone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+30</a:t>
            </a:r>
          </a:p>
        </p:txBody>
      </p:sp>
      <p:sp>
        <p:nvSpPr>
          <p:cNvPr id="2" name="Oval 1"/>
          <p:cNvSpPr/>
          <p:nvPr/>
        </p:nvSpPr>
        <p:spPr>
          <a:xfrm>
            <a:off x="4211960" y="3429000"/>
            <a:ext cx="864096" cy="36004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0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6850800" cy="795600"/>
          </a:xfrm>
        </p:spPr>
        <p:txBody>
          <a:bodyPr>
            <a:normAutofit/>
          </a:bodyPr>
          <a:lstStyle/>
          <a:p>
            <a:pPr eaLnBrk="1" hangingPunct="1"/>
            <a:r>
              <a:rPr lang="sv-SE" sz="2800" b="0" dirty="0">
                <a:latin typeface="Arial" panose="020B0604020202020204" pitchFamily="34" charset="0"/>
                <a:cs typeface="Arial" panose="020B0604020202020204" pitchFamily="34" charset="0"/>
              </a:rPr>
              <a:t>Förståelse av ” +30”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8496944" cy="410445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»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Lagret har minskat med 30 under året och därmed omvandlat lager till kontanter.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»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»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Om lagret minskar frigörs pengar för rörelsen (+) i kassaflödesanalysen.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»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»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Företaget har sålt av det som fanns på lagret (ingående balans) dock inte allt som köpts/tillverkats under året (utgående balans).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»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»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Ökar lagret binds kapital i rörelsen (-) i kassaflödesanalysen.</a:t>
            </a:r>
          </a:p>
        </p:txBody>
      </p:sp>
    </p:spTree>
    <p:extLst>
      <p:ext uri="{BB962C8B-B14F-4D97-AF65-F5344CB8AC3E}">
        <p14:creationId xmlns:p14="http://schemas.microsoft.com/office/powerpoint/2010/main" val="840192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sz="2800" b="0" dirty="0">
                <a:latin typeface="Arial" panose="020B0604020202020204" pitchFamily="34" charset="0"/>
                <a:cs typeface="Arial" panose="020B0604020202020204" pitchFamily="34" charset="0"/>
              </a:rPr>
              <a:t>Justering för leverantörsskulder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Info. från BR.</a:t>
            </a:r>
          </a:p>
          <a:p>
            <a:pPr eaLnBrk="1" hangingPunct="1"/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Lev.skulder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1/1</a:t>
            </a:r>
          </a:p>
          <a:p>
            <a:pPr marL="0" indent="0" eaLnBrk="1" hangingPunct="1">
              <a:buNone/>
            </a:pPr>
            <a:r>
              <a:rPr lang="sv-SE" u="sng" dirty="0" err="1">
                <a:latin typeface="Arial" panose="020B0604020202020204" pitchFamily="34" charset="0"/>
                <a:cs typeface="Arial" panose="020B0604020202020204" pitchFamily="34" charset="0"/>
              </a:rPr>
              <a:t>Lev.skulder</a:t>
            </a:r>
            <a:r>
              <a:rPr lang="sv-SE" u="sng" dirty="0">
                <a:latin typeface="Arial" panose="020B0604020202020204" pitchFamily="34" charset="0"/>
                <a:cs typeface="Arial" panose="020B0604020202020204" pitchFamily="34" charset="0"/>
              </a:rPr>
              <a:t> 31/12 </a:t>
            </a:r>
          </a:p>
          <a:p>
            <a:pPr marL="0" indent="0" eaLnBrk="1" hangingPunct="1">
              <a:buNone/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Kf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från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lev.skulder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sv-SE" dirty="0">
              <a:latin typeface="Times New Roman" pitchFamily="18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Justering</a:t>
            </a:r>
          </a:p>
          <a:p>
            <a:pPr eaLnBrk="1" hangingPunct="1"/>
            <a:endParaRPr lang="sv-SE" dirty="0"/>
          </a:p>
          <a:p>
            <a:pPr marL="0" indent="0" eaLnBrk="1" hangingPunct="1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1250 </a:t>
            </a:r>
          </a:p>
          <a:p>
            <a:pPr marL="0" indent="0" eaLnBrk="1" hangingPunct="1">
              <a:buNone/>
            </a:pPr>
            <a:r>
              <a:rPr lang="sv-SE" u="sng" dirty="0">
                <a:latin typeface="Arial" panose="020B0604020202020204" pitchFamily="34" charset="0"/>
                <a:cs typeface="Arial" panose="020B0604020202020204" pitchFamily="34" charset="0"/>
              </a:rPr>
              <a:t>1430</a:t>
            </a:r>
          </a:p>
          <a:p>
            <a:pPr marL="0" indent="0" eaLnBrk="1" hangingPunct="1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+180</a:t>
            </a:r>
          </a:p>
        </p:txBody>
      </p:sp>
    </p:spTree>
    <p:extLst>
      <p:ext uri="{BB962C8B-B14F-4D97-AF65-F5344CB8AC3E}">
        <p14:creationId xmlns:p14="http://schemas.microsoft.com/office/powerpoint/2010/main" val="845796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6850800" cy="795600"/>
          </a:xfrm>
        </p:spPr>
        <p:txBody>
          <a:bodyPr>
            <a:normAutofit/>
          </a:bodyPr>
          <a:lstStyle/>
          <a:p>
            <a:pPr eaLnBrk="1" hangingPunct="1"/>
            <a:r>
              <a:rPr lang="sv-SE" sz="2800" b="0" dirty="0">
                <a:latin typeface="Arial" panose="020B0604020202020204" pitchFamily="34" charset="0"/>
                <a:cs typeface="Arial" panose="020B0604020202020204" pitchFamily="34" charset="0"/>
              </a:rPr>
              <a:t>Förståelse av ” +180”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496944" cy="3214800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»"/>
            </a:pPr>
            <a:r>
              <a:rPr lang="sv-SE" sz="2300" dirty="0">
                <a:latin typeface="Arial" panose="020B0604020202020204" pitchFamily="34" charset="0"/>
                <a:cs typeface="Arial" panose="020B0604020202020204" pitchFamily="34" charset="0"/>
              </a:rPr>
              <a:t>Att </a:t>
            </a:r>
            <a:r>
              <a:rPr lang="sv-SE" sz="2300" dirty="0" err="1">
                <a:latin typeface="Arial" panose="020B0604020202020204" pitchFamily="34" charset="0"/>
                <a:cs typeface="Arial" panose="020B0604020202020204" pitchFamily="34" charset="0"/>
              </a:rPr>
              <a:t>lev.skulder</a:t>
            </a:r>
            <a:r>
              <a:rPr lang="sv-SE" sz="2300" dirty="0">
                <a:latin typeface="Arial" panose="020B0604020202020204" pitchFamily="34" charset="0"/>
                <a:cs typeface="Arial" panose="020B0604020202020204" pitchFamily="34" charset="0"/>
              </a:rPr>
              <a:t> ökar med 180 betyder att företaget fått varor till ett värde som är 180 högre än vad det betalt för.</a:t>
            </a:r>
          </a:p>
          <a:p>
            <a:pPr eaLnBrk="1" hangingPunct="1">
              <a:buFont typeface="Arial" panose="020B0604020202020204" pitchFamily="34" charset="0"/>
              <a:buChar char="»"/>
            </a:pPr>
            <a:endParaRPr lang="sv-SE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»"/>
            </a:pPr>
            <a:r>
              <a:rPr lang="sv-SE" sz="2300" dirty="0">
                <a:latin typeface="Arial" panose="020B0604020202020204" pitchFamily="34" charset="0"/>
                <a:cs typeface="Arial" panose="020B0604020202020204" pitchFamily="34" charset="0"/>
              </a:rPr>
              <a:t>Då dessa 180 inte betalts till leverantörer finns 180 till företagets/aktieägarnas förfogande i bolaget.</a:t>
            </a:r>
          </a:p>
          <a:p>
            <a:pPr eaLnBrk="1" hangingPunct="1">
              <a:buFont typeface="Arial" panose="020B0604020202020204" pitchFamily="34" charset="0"/>
              <a:buChar char="»"/>
            </a:pPr>
            <a:endParaRPr lang="sv-SE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»"/>
            </a:pPr>
            <a:r>
              <a:rPr lang="sv-SE" sz="2300" dirty="0">
                <a:latin typeface="Arial" panose="020B0604020202020204" pitchFamily="34" charset="0"/>
                <a:cs typeface="Arial" panose="020B0604020202020204" pitchFamily="34" charset="0"/>
              </a:rPr>
              <a:t>”Ett räntefritt lån som ökat”.</a:t>
            </a:r>
          </a:p>
        </p:txBody>
      </p:sp>
    </p:spTree>
    <p:extLst>
      <p:ext uri="{BB962C8B-B14F-4D97-AF65-F5344CB8AC3E}">
        <p14:creationId xmlns:p14="http://schemas.microsoft.com/office/powerpoint/2010/main" val="181571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6850800" cy="795600"/>
          </a:xfrm>
        </p:spPr>
        <p:txBody>
          <a:bodyPr>
            <a:normAutofit/>
          </a:bodyPr>
          <a:lstStyle/>
          <a:p>
            <a:r>
              <a:rPr lang="sv-SE" sz="2800" b="0" dirty="0">
                <a:latin typeface="Arial" panose="020B0604020202020204" pitchFamily="34" charset="0"/>
                <a:cs typeface="Arial" panose="020B0604020202020204" pitchFamily="34" charset="0"/>
              </a:rPr>
              <a:t>Hur blir ökade </a:t>
            </a:r>
            <a:r>
              <a:rPr lang="sv-SE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lev.skulder</a:t>
            </a:r>
            <a:r>
              <a:rPr lang="sv-SE" sz="2800" b="0" dirty="0">
                <a:latin typeface="Arial" panose="020B0604020202020204" pitchFamily="34" charset="0"/>
                <a:cs typeface="Arial" panose="020B0604020202020204" pitchFamily="34" charset="0"/>
              </a:rPr>
              <a:t> positivt för </a:t>
            </a:r>
            <a:r>
              <a:rPr lang="sv-SE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kf</a:t>
            </a:r>
            <a:r>
              <a:rPr lang="sv-SE" sz="2800" b="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700808"/>
            <a:ext cx="8136904" cy="475252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»"/>
            </a:pPr>
            <a:r>
              <a:rPr lang="sv-SE" sz="2300" dirty="0">
                <a:latin typeface="Arial" panose="020B0604020202020204" pitchFamily="34" charset="0"/>
                <a:cs typeface="Arial" panose="020B0604020202020204" pitchFamily="34" charset="0"/>
              </a:rPr>
              <a:t>Vi kan förbättra kassaflödet genom att öka våra leverantörsskulder.</a:t>
            </a:r>
          </a:p>
          <a:p>
            <a:pPr>
              <a:buFont typeface="Arial" panose="020B0604020202020204" pitchFamily="34" charset="0"/>
              <a:buChar char="»"/>
            </a:pPr>
            <a:r>
              <a:rPr lang="sv-SE" sz="2300" dirty="0">
                <a:latin typeface="Arial" panose="020B0604020202020204" pitchFamily="34" charset="0"/>
                <a:cs typeface="Arial" panose="020B0604020202020204" pitchFamily="34" charset="0"/>
              </a:rPr>
              <a:t>Till att börja med leverantörsskulder = någon annans kundfordring = någon väntar på våra pengar:</a:t>
            </a:r>
          </a:p>
          <a:p>
            <a:pPr>
              <a:buFont typeface="Verdana" panose="020B0604030504040204" pitchFamily="34" charset="0"/>
              <a:buChar char="»"/>
            </a:pPr>
            <a:r>
              <a:rPr lang="sv-SE" sz="2300" dirty="0">
                <a:latin typeface="Arial" panose="020B0604020202020204" pitchFamily="34" charset="0"/>
                <a:cs typeface="Arial" panose="020B0604020202020204" pitchFamily="34" charset="0"/>
              </a:rPr>
              <a:t>ökade leverantörsskulder kan minska räntebärande skulder</a:t>
            </a:r>
          </a:p>
          <a:p>
            <a:pPr>
              <a:buFont typeface="Verdana" panose="020B0604030504040204" pitchFamily="34" charset="0"/>
              <a:buChar char="»"/>
            </a:pPr>
            <a:r>
              <a:rPr lang="sv-SE" sz="2300" dirty="0">
                <a:latin typeface="Arial" panose="020B0604020202020204" pitchFamily="34" charset="0"/>
                <a:cs typeface="Arial" panose="020B0604020202020204" pitchFamily="34" charset="0"/>
              </a:rPr>
              <a:t>slipper räntebetalningar</a:t>
            </a:r>
          </a:p>
          <a:p>
            <a:pPr>
              <a:buFont typeface="Verdana" panose="020B0604030504040204" pitchFamily="34" charset="0"/>
              <a:buChar char="»"/>
            </a:pPr>
            <a:r>
              <a:rPr lang="sv-SE" sz="2300" dirty="0">
                <a:latin typeface="Arial" panose="020B0604020202020204" pitchFamily="34" charset="0"/>
                <a:cs typeface="Arial" panose="020B0604020202020204" pitchFamily="34" charset="0"/>
              </a:rPr>
              <a:t>få in pengarna snabbare än vi betalar leverantörsskulder</a:t>
            </a:r>
          </a:p>
        </p:txBody>
      </p:sp>
    </p:spTree>
    <p:extLst>
      <p:ext uri="{BB962C8B-B14F-4D97-AF65-F5344CB8AC3E}">
        <p14:creationId xmlns:p14="http://schemas.microsoft.com/office/powerpoint/2010/main" val="303946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6850800" cy="795600"/>
          </a:xfrm>
        </p:spPr>
        <p:txBody>
          <a:bodyPr/>
          <a:lstStyle/>
          <a:p>
            <a:r>
              <a:rPr lang="sv-SE" b="0" dirty="0">
                <a:latin typeface="Arial" panose="020B0604020202020204" pitchFamily="34" charset="0"/>
                <a:cs typeface="Arial" panose="020B0604020202020204" pitchFamily="34" charset="0"/>
              </a:rPr>
              <a:t>(forts.)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2276872"/>
            <a:ext cx="6850800" cy="37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Jmfr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. en ICA-butik.</a:t>
            </a:r>
          </a:p>
          <a:p>
            <a:pPr>
              <a:buFont typeface="Verdana" panose="020B0604030504040204" pitchFamily="34" charset="0"/>
              <a:buChar char="»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Måndag: köper in för 10:- säljer för 10,5:-</a:t>
            </a:r>
          </a:p>
          <a:p>
            <a:pPr>
              <a:buFont typeface="Verdana" panose="020B0604030504040204" pitchFamily="34" charset="0"/>
              <a:buChar char="»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Tisdag: köper in för 10:- säljer för 10,5:-</a:t>
            </a:r>
          </a:p>
          <a:p>
            <a:pPr>
              <a:buFont typeface="Verdana" panose="020B0604030504040204" pitchFamily="34" charset="0"/>
              <a:buChar char="»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Onsdag: köper in för 10:- säljer för 10,5:-</a:t>
            </a:r>
          </a:p>
          <a:p>
            <a:pPr>
              <a:buFont typeface="Verdana" panose="020B0604030504040204" pitchFamily="34" charset="0"/>
              <a:buChar char="»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Osv.</a:t>
            </a:r>
          </a:p>
          <a:p>
            <a:pPr marL="0" indent="0">
              <a:buNone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Grossist får betalt efter 60 dagar – butiken får pengarna samma dag.</a:t>
            </a:r>
          </a:p>
          <a:p>
            <a:pPr>
              <a:buNone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- 10,5 x bankränta i 60 dagar för måndag</a:t>
            </a:r>
          </a:p>
          <a:p>
            <a:pPr>
              <a:buNone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- osv.</a:t>
            </a:r>
          </a:p>
        </p:txBody>
      </p:sp>
    </p:spTree>
    <p:extLst>
      <p:ext uri="{BB962C8B-B14F-4D97-AF65-F5344CB8AC3E}">
        <p14:creationId xmlns:p14="http://schemas.microsoft.com/office/powerpoint/2010/main" val="213216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600" y="188640"/>
            <a:ext cx="7948800" cy="795600"/>
          </a:xfrm>
        </p:spPr>
        <p:txBody>
          <a:bodyPr/>
          <a:lstStyle/>
          <a:p>
            <a:r>
              <a:rPr lang="sv-SE" b="0" dirty="0">
                <a:latin typeface="Arial" panose="020B0604020202020204" pitchFamily="34" charset="0"/>
                <a:cs typeface="Arial" panose="020B0604020202020204" pitchFamily="34" charset="0"/>
              </a:rPr>
              <a:t>Ur Axfoods delårsrapport 2019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1484784"/>
            <a:ext cx="9048750" cy="44386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724128" y="4149080"/>
            <a:ext cx="3600400" cy="31739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Oval 7"/>
          <p:cNvSpPr/>
          <p:nvPr/>
        </p:nvSpPr>
        <p:spPr>
          <a:xfrm>
            <a:off x="5724128" y="2204864"/>
            <a:ext cx="3528392" cy="50405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Oval 8"/>
          <p:cNvSpPr/>
          <p:nvPr/>
        </p:nvSpPr>
        <p:spPr>
          <a:xfrm>
            <a:off x="5724128" y="3429000"/>
            <a:ext cx="3528392" cy="43204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569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 b="0" dirty="0">
                <a:latin typeface="Arial" panose="020B0604020202020204" pitchFamily="34" charset="0"/>
                <a:cs typeface="Arial" panose="020B0604020202020204" pitchFamily="34" charset="0"/>
              </a:rPr>
              <a:t>Ur Atlas Copcos årsredovisning</a:t>
            </a: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65" y="1124744"/>
            <a:ext cx="7920273" cy="388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588224" y="3501008"/>
            <a:ext cx="2088232" cy="21602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88224" y="2564904"/>
            <a:ext cx="2088232" cy="43204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2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550370"/>
            <a:ext cx="6850800" cy="795600"/>
          </a:xfrm>
        </p:spPr>
        <p:txBody>
          <a:bodyPr>
            <a:normAutofit/>
          </a:bodyPr>
          <a:lstStyle/>
          <a:p>
            <a:r>
              <a:rPr lang="sv-SE" sz="2800" b="0" dirty="0">
                <a:latin typeface="Arial" panose="020B0604020202020204" pitchFamily="34" charset="0"/>
                <a:cs typeface="Arial" panose="020B0604020202020204" pitchFamily="34" charset="0"/>
              </a:rPr>
              <a:t>(forts.)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23528" y="1345970"/>
            <a:ext cx="8712968" cy="503535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»"/>
            </a:pP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Möjligheten att öka sina leverantörsskulder begränsas av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Verdana" panose="020B0604030504040204" pitchFamily="34" charset="0"/>
              <a:buChar char="»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Verdana" panose="020B0604030504040204" pitchFamily="34" charset="0"/>
              <a:buChar char="»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bransch</a:t>
            </a:r>
          </a:p>
          <a:p>
            <a:pPr>
              <a:buFont typeface="Verdana" panose="020B0604030504040204" pitchFamily="34" charset="0"/>
              <a:buChar char="»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storlek</a:t>
            </a:r>
          </a:p>
          <a:p>
            <a:pPr>
              <a:buFont typeface="Verdana" panose="020B0604030504040204" pitchFamily="34" charset="0"/>
              <a:buChar char="»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övriga affärsrelationer</a:t>
            </a:r>
          </a:p>
          <a:p>
            <a:endParaRPr lang="sv-S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»"/>
            </a:pP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För att en inköp skall bli till en bra affär behöver vi även veta när vi måste betala; ju längre tid innan vi betalar desto bättre.</a:t>
            </a:r>
          </a:p>
          <a:p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353011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764704"/>
            <a:ext cx="6850800" cy="795600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Vad handlar denna föreläsning 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60304"/>
            <a:ext cx="8640960" cy="44624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Kassaflödesanalysen visar företagets betalningsflöden. Betalningar är affärshändelser och bokförs därför löpande men de syns inte i resultaträkningen däremot i kassan (balansräkningen). Precis som resultaträkningen visar kassaflödesanalysen ett mått av företagets prestation. Kassaflödesanalysen visar de faktiska konsekvenserna av en verksamhets betalningar, oberoende av hur en affärshändelse redovisas i resultaträkningen.</a:t>
            </a:r>
          </a:p>
          <a:p>
            <a:pPr>
              <a:buFont typeface="Arial" panose="020B0604020202020204" pitchFamily="34" charset="0"/>
              <a:buChar char="»"/>
            </a:pP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»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Täcker kapitel 11</a:t>
            </a:r>
          </a:p>
          <a:p>
            <a:pPr>
              <a:buFont typeface="Arial" panose="020B0604020202020204" pitchFamily="34" charset="0"/>
              <a:buChar char="»"/>
            </a:pP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»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Se sista PPT för rekommenderade uppgifter.</a:t>
            </a:r>
          </a:p>
          <a:p>
            <a:pPr marL="0" indent="0">
              <a:buNone/>
            </a:pP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262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6850800" cy="795600"/>
          </a:xfrm>
        </p:spPr>
        <p:txBody>
          <a:bodyPr>
            <a:noAutofit/>
          </a:bodyPr>
          <a:lstStyle/>
          <a:p>
            <a:pPr eaLnBrk="1" hangingPunct="1"/>
            <a:r>
              <a:rPr lang="sv-SE" b="0" dirty="0">
                <a:latin typeface="Arial" panose="020B0604020202020204" pitchFamily="34" charset="0"/>
                <a:cs typeface="Arial" panose="020B0604020202020204" pitchFamily="34" charset="0"/>
              </a:rPr>
              <a:t>En summering av kassaflöden för rörelsen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029" y="1628800"/>
            <a:ext cx="8229600" cy="45259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sv-SE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sv-SE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sv-SE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sv-SE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För rörelsen (exkl. rörelsekapital):   + 298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v-SE" u="sng" dirty="0">
                <a:latin typeface="Arial" panose="020B0604020202020204" pitchFamily="34" charset="0"/>
                <a:cs typeface="Arial" panose="020B0604020202020204" pitchFamily="34" charset="0"/>
              </a:rPr>
              <a:t>Förändring i rörelsekapital:	    +    70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Summa				     + 368 </a:t>
            </a:r>
          </a:p>
        </p:txBody>
      </p:sp>
    </p:spTree>
    <p:extLst>
      <p:ext uri="{BB962C8B-B14F-4D97-AF65-F5344CB8AC3E}">
        <p14:creationId xmlns:p14="http://schemas.microsoft.com/office/powerpoint/2010/main" val="3055615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6850800" cy="795600"/>
          </a:xfrm>
        </p:spPr>
        <p:txBody>
          <a:bodyPr>
            <a:normAutofit/>
          </a:bodyPr>
          <a:lstStyle/>
          <a:p>
            <a:r>
              <a:rPr lang="sv-SE" b="0" dirty="0">
                <a:latin typeface="Arial" panose="020B0604020202020204" pitchFamily="34" charset="0"/>
                <a:cs typeface="Arial" panose="020B0604020202020204" pitchFamily="34" charset="0"/>
              </a:rPr>
              <a:t>Förändring i rörelsekapital (summa)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6850800" cy="379086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sv-SE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sv-SE" sz="2100" dirty="0">
                <a:latin typeface="Arial" panose="020B0604020202020204" pitchFamily="34" charset="0"/>
                <a:cs typeface="Arial" panose="020B0604020202020204" pitchFamily="34" charset="0"/>
              </a:rPr>
              <a:t>Kundfodringar=&gt;ökat=&gt;sänker inbetalning från kund = -140.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sv-SE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sv-SE" sz="2100" dirty="0">
                <a:latin typeface="Arial" panose="020B0604020202020204" pitchFamily="34" charset="0"/>
                <a:cs typeface="Arial" panose="020B0604020202020204" pitchFamily="34" charset="0"/>
              </a:rPr>
              <a:t>Lagret=&gt;minskat=&gt;sålt av varor vi köpt och betalt förra året = +30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sv-SE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sv-SE" sz="2100" dirty="0" err="1">
                <a:latin typeface="Arial" panose="020B0604020202020204" pitchFamily="34" charset="0"/>
                <a:cs typeface="Arial" panose="020B0604020202020204" pitchFamily="34" charset="0"/>
              </a:rPr>
              <a:t>Lev.skulder</a:t>
            </a:r>
            <a:r>
              <a:rPr lang="sv-SE" sz="2100" dirty="0">
                <a:latin typeface="Arial" panose="020B0604020202020204" pitchFamily="34" charset="0"/>
                <a:cs typeface="Arial" panose="020B0604020202020204" pitchFamily="34" charset="0"/>
              </a:rPr>
              <a:t>=&gt;ökat=&gt;tillgängliga i företaget =+ 180</a:t>
            </a:r>
          </a:p>
          <a:p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18247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32656"/>
            <a:ext cx="6850800" cy="1224136"/>
          </a:xfrm>
        </p:spPr>
        <p:txBody>
          <a:bodyPr>
            <a:normAutofit/>
          </a:bodyPr>
          <a:lstStyle/>
          <a:p>
            <a:pPr eaLnBrk="1" hangingPunct="1"/>
            <a:r>
              <a:rPr lang="sv-SE" sz="2400" b="0" dirty="0">
                <a:latin typeface="Arial" panose="020B0604020202020204" pitchFamily="34" charset="0"/>
                <a:cs typeface="Arial" panose="020B0604020202020204" pitchFamily="34" charset="0"/>
              </a:rPr>
              <a:t>Kassaflöde från löpande verksamheten (totalt)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8840"/>
            <a:ext cx="8136904" cy="439248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»"/>
            </a:pP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+368 betyder att om företaget varken investerat eller förändrat sin finansiering skulle likvida medel ökat med summan.</a:t>
            </a:r>
          </a:p>
          <a:p>
            <a:pPr eaLnBrk="1" hangingPunct="1">
              <a:buFont typeface="Arial" panose="020B0604020202020204" pitchFamily="34" charset="0"/>
              <a:buChar char="»"/>
            </a:pPr>
            <a:endParaRPr lang="sv-S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»"/>
            </a:pP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Men i detta fall har företaget investerat, samt genomfört nyemission om 50, amorterat 50, tagit upp nya lån om 150 samt gjort utdelning om 200.</a:t>
            </a:r>
          </a:p>
          <a:p>
            <a:pPr eaLnBrk="1" hangingPunct="1"/>
            <a:endParaRPr lang="sv-SE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694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80728"/>
            <a:ext cx="6850800" cy="795600"/>
          </a:xfrm>
        </p:spPr>
        <p:txBody>
          <a:bodyPr/>
          <a:lstStyle/>
          <a:p>
            <a:pPr eaLnBrk="1" hangingPunct="1"/>
            <a:r>
              <a:rPr lang="sv-SE" b="0" dirty="0">
                <a:latin typeface="Arial" panose="020B0604020202020204" pitchFamily="34" charset="0"/>
                <a:cs typeface="Arial" panose="020B0604020202020204" pitchFamily="34" charset="0"/>
              </a:rPr>
              <a:t>Investeringsverksamheten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sv-SE" sz="2200" b="1" dirty="0">
                <a:latin typeface="Arial" panose="020B0604020202020204" pitchFamily="34" charset="0"/>
                <a:cs typeface="Arial" panose="020B0604020202020204" pitchFamily="34" charset="0"/>
              </a:rPr>
              <a:t>Info. BR &amp; RR</a:t>
            </a:r>
            <a:endParaRPr lang="sv-S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sv-S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Dator 1/1 2002</a:t>
            </a:r>
          </a:p>
          <a:p>
            <a:pPr marL="0" indent="0" eaLnBrk="1" hangingPunct="1">
              <a:buNone/>
            </a:pP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Avskrivning </a:t>
            </a:r>
          </a:p>
          <a:p>
            <a:pPr marL="0" indent="0" eaLnBrk="1" hangingPunct="1">
              <a:buNone/>
            </a:pPr>
            <a:r>
              <a:rPr lang="sv-SE" sz="2200" u="sng" dirty="0">
                <a:latin typeface="Arial" panose="020B0604020202020204" pitchFamily="34" charset="0"/>
                <a:cs typeface="Arial" panose="020B0604020202020204" pitchFamily="34" charset="0"/>
              </a:rPr>
              <a:t>Dator 31/12 2002</a:t>
            </a:r>
          </a:p>
          <a:p>
            <a:pPr marL="0" indent="0" eaLnBrk="1" hangingPunct="1">
              <a:buNone/>
            </a:pP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=Kf. från investeringar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sv-SE" sz="2200" b="1" dirty="0">
                <a:latin typeface="Arial" panose="020B0604020202020204" pitchFamily="34" charset="0"/>
                <a:cs typeface="Arial" panose="020B0604020202020204" pitchFamily="34" charset="0"/>
              </a:rPr>
              <a:t>Justering</a:t>
            </a:r>
          </a:p>
          <a:p>
            <a:pPr eaLnBrk="1" hangingPunct="1"/>
            <a:endParaRPr lang="sv-S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     0</a:t>
            </a:r>
          </a:p>
          <a:p>
            <a:pPr marL="0" indent="0" eaLnBrk="1" hangingPunct="1">
              <a:buNone/>
            </a:pP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+ 40</a:t>
            </a:r>
          </a:p>
          <a:p>
            <a:pPr marL="0" indent="0" eaLnBrk="1" hangingPunct="1">
              <a:buNone/>
            </a:pPr>
            <a:r>
              <a:rPr lang="sv-SE" sz="2200" u="sng" dirty="0">
                <a:latin typeface="Arial" panose="020B0604020202020204" pitchFamily="34" charset="0"/>
                <a:cs typeface="Arial" panose="020B0604020202020204" pitchFamily="34" charset="0"/>
              </a:rPr>
              <a:t>  160</a:t>
            </a:r>
          </a:p>
          <a:p>
            <a:pPr marL="0" indent="0" eaLnBrk="1" hangingPunct="1">
              <a:buNone/>
            </a:pP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  200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1600" y="594928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200 har investerats under året därmed negativt för kassaflödet (-200)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1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6850800" cy="795600"/>
          </a:xfrm>
        </p:spPr>
        <p:txBody>
          <a:bodyPr/>
          <a:lstStyle/>
          <a:p>
            <a:pPr eaLnBrk="1" hangingPunct="1"/>
            <a:r>
              <a:rPr lang="sv-SE" b="0" dirty="0">
                <a:latin typeface="Arial" panose="020B0604020202020204" pitchFamily="34" charset="0"/>
                <a:cs typeface="Arial" panose="020B0604020202020204" pitchFamily="34" charset="0"/>
              </a:rPr>
              <a:t>Finansieringsverksamheten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sv-SE" sz="2200" b="1" dirty="0">
                <a:latin typeface="Arial" panose="020B0604020202020204" pitchFamily="34" charset="0"/>
                <a:cs typeface="Arial" panose="020B0604020202020204" pitchFamily="34" charset="0"/>
              </a:rPr>
              <a:t>Balansräkning</a:t>
            </a:r>
            <a:endParaRPr lang="sv-S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Nya lån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Nyemission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Amortering av lån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Utdelning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55976" y="2708920"/>
            <a:ext cx="3348000" cy="32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ts val="2900"/>
              </a:lnSpc>
              <a:spcBef>
                <a:spcPct val="20000"/>
              </a:spcBef>
              <a:buSzPct val="93000"/>
              <a:buFont typeface="Verdana" pitchFamily="34" charset="0"/>
              <a:buChar char="●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sv-SE" sz="2200" b="1" dirty="0">
                <a:latin typeface="Arial" panose="020B0604020202020204" pitchFamily="34" charset="0"/>
                <a:cs typeface="Arial" panose="020B0604020202020204" pitchFamily="34" charset="0"/>
              </a:rPr>
              <a:t>Kf. från fin. verksamheten.</a:t>
            </a:r>
          </a:p>
          <a:p>
            <a:pPr>
              <a:lnSpc>
                <a:spcPct val="90000"/>
              </a:lnSpc>
            </a:pPr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+150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+50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- 50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-200</a:t>
            </a:r>
          </a:p>
          <a:p>
            <a:pPr>
              <a:lnSpc>
                <a:spcPct val="90000"/>
              </a:lnSpc>
            </a:pPr>
            <a:endParaRPr lang="sv-SE" sz="2000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Verdana" pitchFamily="34" charset="0"/>
              <a:buNone/>
            </a:pP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7488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b="0" dirty="0">
                <a:latin typeface="Arial" panose="020B0604020202020204" pitchFamily="34" charset="0"/>
                <a:cs typeface="Arial" panose="020B0604020202020204" pitchFamily="34" charset="0"/>
              </a:rPr>
              <a:t>Sammanställning (LIF)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Kf.löpande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verksamhet</a:t>
            </a:r>
          </a:p>
          <a:p>
            <a:pPr marL="0" indent="0" eaLnBrk="1" hangingPunct="1">
              <a:buNone/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Kf.inv.verksamhet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Kf.fin.verksamhet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Årets </a:t>
            </a:r>
            <a:r>
              <a:rPr lang="sv-SE" b="1" dirty="0" err="1">
                <a:latin typeface="Arial" panose="020B0604020202020204" pitchFamily="34" charset="0"/>
                <a:cs typeface="Arial" panose="020B0604020202020204" pitchFamily="34" charset="0"/>
              </a:rPr>
              <a:t>kf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+368</a:t>
            </a:r>
          </a:p>
          <a:p>
            <a:pPr marL="0" indent="0" eaLnBrk="1" hangingPunct="1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-200</a:t>
            </a:r>
          </a:p>
          <a:p>
            <a:pPr marL="0" indent="0" eaLnBrk="1" hangingPunct="1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-  50</a:t>
            </a:r>
          </a:p>
          <a:p>
            <a:pPr eaLnBrk="1" hangingPunct="1"/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+118</a:t>
            </a:r>
          </a:p>
        </p:txBody>
      </p:sp>
    </p:spTree>
    <p:extLst>
      <p:ext uri="{BB962C8B-B14F-4D97-AF65-F5344CB8AC3E}">
        <p14:creationId xmlns:p14="http://schemas.microsoft.com/office/powerpoint/2010/main" val="874568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548680"/>
            <a:ext cx="6850800" cy="795600"/>
          </a:xfrm>
        </p:spPr>
        <p:txBody>
          <a:bodyPr/>
          <a:lstStyle/>
          <a:p>
            <a:pPr eaLnBrk="1" hangingPunct="1"/>
            <a:r>
              <a:rPr lang="sv-SE" b="0" dirty="0">
                <a:latin typeface="Arial" panose="020B0604020202020204" pitchFamily="34" charset="0"/>
                <a:cs typeface="Arial" panose="020B0604020202020204" pitchFamily="34" charset="0"/>
              </a:rPr>
              <a:t>Årets </a:t>
            </a:r>
            <a:r>
              <a:rPr lang="sv-SE" b="0" dirty="0" err="1">
                <a:latin typeface="Arial" panose="020B0604020202020204" pitchFamily="34" charset="0"/>
                <a:cs typeface="Arial" panose="020B0604020202020204" pitchFamily="34" charset="0"/>
              </a:rPr>
              <a:t>kf</a:t>
            </a:r>
            <a:r>
              <a:rPr lang="sv-SE" b="0" dirty="0">
                <a:latin typeface="Arial" panose="020B0604020202020204" pitchFamily="34" charset="0"/>
                <a:cs typeface="Arial" panose="020B0604020202020204" pitchFamily="34" charset="0"/>
              </a:rPr>
              <a:t>. en tolkning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352253"/>
            <a:ext cx="8229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»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Förändringen av likvida medel (sällan) intressant.</a:t>
            </a:r>
          </a:p>
          <a:p>
            <a:pPr eaLnBrk="1" hangingPunct="1">
              <a:buFont typeface="Arial" panose="020B0604020202020204" pitchFamily="34" charset="0"/>
              <a:buChar char="»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»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Från rörelsen genererade medel (368) täcker hela investeringsbehovet för året (200). </a:t>
            </a:r>
          </a:p>
          <a:p>
            <a:pPr eaLnBrk="1" hangingPunct="1">
              <a:buFont typeface="Arial" panose="020B0604020202020204" pitchFamily="34" charset="0"/>
              <a:buChar char="»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»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Självfinansieringsgrad är 1,84.</a:t>
            </a:r>
            <a:r>
              <a:rPr lang="sv-SE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»"/>
            </a:pPr>
            <a:endParaRPr lang="sv-SE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»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Kassaflöde från den löpande verksamheten dividerat med investeringar.</a:t>
            </a:r>
          </a:p>
        </p:txBody>
      </p:sp>
    </p:spTree>
    <p:extLst>
      <p:ext uri="{BB962C8B-B14F-4D97-AF65-F5344CB8AC3E}">
        <p14:creationId xmlns:p14="http://schemas.microsoft.com/office/powerpoint/2010/main" val="218929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6850800" cy="795600"/>
          </a:xfrm>
        </p:spPr>
        <p:txBody>
          <a:bodyPr/>
          <a:lstStyle/>
          <a:p>
            <a:pPr eaLnBrk="1" hangingPunct="1"/>
            <a:r>
              <a:rPr lang="sv-SE" b="0" dirty="0">
                <a:latin typeface="Arial" panose="020B0604020202020204" pitchFamily="34" charset="0"/>
                <a:cs typeface="Arial" panose="020B0604020202020204" pitchFamily="34" charset="0"/>
              </a:rPr>
              <a:t>Tolkning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00808"/>
            <a:ext cx="7776864" cy="468052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Företaget kunde ha ökat utdelning med ytterligare 118:</a:t>
            </a:r>
          </a:p>
          <a:p>
            <a:pPr eaLnBrk="1" hangingPunct="1">
              <a:lnSpc>
                <a:spcPct val="90000"/>
              </a:lnSpc>
              <a:buFont typeface="Verdana" panose="020B0604030504040204" pitchFamily="34" charset="0"/>
              <a:buChar char="»"/>
            </a:pP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Verdana" panose="020B0604030504040204" pitchFamily="34" charset="0"/>
              <a:buChar char="»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utan att behöva minska investeringarna.</a:t>
            </a:r>
          </a:p>
          <a:p>
            <a:pPr eaLnBrk="1" hangingPunct="1">
              <a:lnSpc>
                <a:spcPct val="90000"/>
              </a:lnSpc>
              <a:buFont typeface="Verdana" panose="020B0604030504040204" pitchFamily="34" charset="0"/>
              <a:buChar char="»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kunnat betala skulder.</a:t>
            </a:r>
          </a:p>
          <a:p>
            <a:pPr eaLnBrk="1" hangingPunct="1">
              <a:lnSpc>
                <a:spcPct val="90000"/>
              </a:lnSpc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Alternativt med bibehållen utdelning</a:t>
            </a: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Verdana" panose="020B0604030504040204" pitchFamily="34" charset="0"/>
              <a:buChar char="»"/>
            </a:pP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Verdana" panose="020B0604030504040204" pitchFamily="34" charset="0"/>
              <a:buChar char="»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investerat 118 i tillgångar för framtiden.</a:t>
            </a:r>
          </a:p>
          <a:p>
            <a:pPr eaLnBrk="1" hangingPunct="1">
              <a:lnSpc>
                <a:spcPct val="90000"/>
              </a:lnSpc>
              <a:buFont typeface="Verdana" panose="020B0604030504040204" pitchFamily="34" charset="0"/>
              <a:buChar char="»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amorterat lån med 118.</a:t>
            </a:r>
          </a:p>
          <a:p>
            <a:pPr eaLnBrk="1" hangingPunct="1">
              <a:lnSpc>
                <a:spcPct val="90000"/>
              </a:lnSpc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Dessa frågor besvarar vi genom att ställa upp en kassaflödesanalys.</a:t>
            </a:r>
          </a:p>
        </p:txBody>
      </p:sp>
    </p:spTree>
    <p:extLst>
      <p:ext uri="{BB962C8B-B14F-4D97-AF65-F5344CB8AC3E}">
        <p14:creationId xmlns:p14="http://schemas.microsoft.com/office/powerpoint/2010/main" val="75469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05C5A4-D15B-48C3-86EE-73E3E4FFA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37400"/>
            <a:ext cx="6850800" cy="795600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Summering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CBCE52-77F0-4DAD-9515-207441962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33000"/>
            <a:ext cx="8712968" cy="4789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»"/>
            </a:pP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Indirekt dvs. via resultatet få fram kassaflödet.</a:t>
            </a:r>
          </a:p>
          <a:p>
            <a:pPr>
              <a:buFont typeface="Arial" panose="020B0604020202020204" pitchFamily="34" charset="0"/>
              <a:buChar char="»"/>
            </a:pPr>
            <a:endParaRPr lang="sv-S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»"/>
            </a:pP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Delas in i tre olika avdelningar, löpande, investerings –och finansieringsverksamheten.</a:t>
            </a:r>
          </a:p>
          <a:p>
            <a:pPr>
              <a:buFont typeface="Arial" panose="020B0604020202020204" pitchFamily="34" charset="0"/>
              <a:buChar char="»"/>
            </a:pPr>
            <a:endParaRPr lang="sv-S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»"/>
            </a:pP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Självfinansieringsgrad.</a:t>
            </a:r>
          </a:p>
          <a:p>
            <a:pPr>
              <a:buFont typeface="Arial" panose="020B0604020202020204" pitchFamily="34" charset="0"/>
              <a:buChar char="»"/>
            </a:pPr>
            <a:endParaRPr lang="sv-S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»"/>
            </a:pP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Relevanta arbetsuppgifter i faktaboken är 11:1 – 11:6</a:t>
            </a:r>
          </a:p>
        </p:txBody>
      </p:sp>
    </p:spTree>
    <p:extLst>
      <p:ext uri="{BB962C8B-B14F-4D97-AF65-F5344CB8AC3E}">
        <p14:creationId xmlns:p14="http://schemas.microsoft.com/office/powerpoint/2010/main" val="2449843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437400"/>
            <a:ext cx="6850800" cy="795600"/>
          </a:xfrm>
        </p:spPr>
        <p:txBody>
          <a:bodyPr/>
          <a:lstStyle/>
          <a:p>
            <a:r>
              <a:rPr lang="sv-SE" b="0" dirty="0">
                <a:latin typeface="Arial" panose="020B0604020202020204" pitchFamily="34" charset="0"/>
                <a:cs typeface="Arial" panose="020B0604020202020204" pitchFamily="34" charset="0"/>
              </a:rPr>
              <a:t>Idag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412776"/>
            <a:ext cx="7848872" cy="424847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»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Upprätta en kassaflödesanalys utifrån en resultaträkning och information från en balansräkning.</a:t>
            </a:r>
          </a:p>
          <a:p>
            <a:pPr>
              <a:buFont typeface="Arial" panose="020B0604020202020204" pitchFamily="34" charset="0"/>
              <a:buChar char="»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»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Ni får hela resultaträkningen men informationen från balansräkningen ger jag er löpande.</a:t>
            </a:r>
          </a:p>
          <a:p>
            <a:pPr>
              <a:buFont typeface="Arial" panose="020B0604020202020204" pitchFamily="34" charset="0"/>
              <a:buChar char="»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»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Avsluta med att se vilken information vi kan utläsa om företaget från en kassaflödesanalys.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453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37400"/>
            <a:ext cx="6850800" cy="795600"/>
          </a:xfrm>
        </p:spPr>
        <p:txBody>
          <a:bodyPr/>
          <a:lstStyle/>
          <a:p>
            <a:r>
              <a:rPr lang="sv-SE" b="0" dirty="0">
                <a:latin typeface="Arial" panose="020B0604020202020204" pitchFamily="34" charset="0"/>
                <a:cs typeface="Arial" panose="020B0604020202020204" pitchFamily="34" charset="0"/>
              </a:rPr>
              <a:t>Vad skall ni kunna från kapitel 11?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33000"/>
            <a:ext cx="8136904" cy="4932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Kunna:</a:t>
            </a:r>
          </a:p>
          <a:p>
            <a:pPr>
              <a:buFont typeface="Verdana" panose="020B0604030504040204" pitchFamily="34" charset="0"/>
              <a:buChar char="»"/>
            </a:pP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förståelse för vad som utgör kassaflöden</a:t>
            </a:r>
          </a:p>
          <a:p>
            <a:pPr>
              <a:buFont typeface="Verdana" panose="020B0604030504040204" pitchFamily="34" charset="0"/>
              <a:buChar char="»"/>
            </a:pP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hur och varför vi upprättar en kassaflödesanalys.</a:t>
            </a:r>
          </a:p>
          <a:p>
            <a:pPr>
              <a:buFont typeface="Verdana" panose="020B0604030504040204" pitchFamily="34" charset="0"/>
              <a:buChar char="»"/>
            </a:pP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hur justeringar görs t.ex. hur posten ”Försäljning” görs till en inbetalning. </a:t>
            </a:r>
          </a:p>
          <a:p>
            <a:pPr>
              <a:buFont typeface="Verdana" panose="020B0604030504040204" pitchFamily="34" charset="0"/>
              <a:buChar char="»"/>
            </a:pP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en ökning av kundfodringar minskar kassaflödet.</a:t>
            </a:r>
          </a:p>
          <a:p>
            <a:pPr>
              <a:buFont typeface="Verdana" panose="020B0604030504040204" pitchFamily="34" charset="0"/>
              <a:buChar char="»"/>
            </a:pP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varför en ökning av leverantörsskulder är positivt för kassaflödet? </a:t>
            </a:r>
          </a:p>
        </p:txBody>
      </p:sp>
    </p:spTree>
    <p:extLst>
      <p:ext uri="{BB962C8B-B14F-4D97-AF65-F5344CB8AC3E}">
        <p14:creationId xmlns:p14="http://schemas.microsoft.com/office/powerpoint/2010/main" val="325574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6850800" cy="795600"/>
          </a:xfrm>
        </p:spPr>
        <p:txBody>
          <a:bodyPr/>
          <a:lstStyle/>
          <a:p>
            <a:r>
              <a:rPr lang="sv-SE" b="0" dirty="0">
                <a:latin typeface="Arial" panose="020B0604020202020204" pitchFamily="34" charset="0"/>
                <a:cs typeface="Arial" panose="020B0604020202020204" pitchFamily="34" charset="0"/>
              </a:rPr>
              <a:t>Kom ihåg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7704856" cy="46805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»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Skillnad mellan resultat och kassaflöde till följd utav:</a:t>
            </a:r>
          </a:p>
          <a:p>
            <a:pPr>
              <a:buFont typeface="Verdana" panose="020B0604030504040204" pitchFamily="34" charset="0"/>
              <a:buChar char="»"/>
            </a:pP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Verdana" panose="020B0604030504040204" pitchFamily="34" charset="0"/>
              <a:buChar char="»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periodiseringar (t.ex. avskrivningar)</a:t>
            </a:r>
          </a:p>
          <a:p>
            <a:pPr>
              <a:buFont typeface="Verdana" panose="020B0604030504040204" pitchFamily="34" charset="0"/>
              <a:buChar char="»"/>
            </a:pP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Verdana" panose="020B0604030504040204" pitchFamily="34" charset="0"/>
              <a:buChar char="»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matchningar (t.ex. avskrivningar, KSV.)</a:t>
            </a:r>
          </a:p>
          <a:p>
            <a:pPr>
              <a:buFont typeface="Verdana" panose="020B0604030504040204" pitchFamily="34" charset="0"/>
              <a:buChar char="»"/>
            </a:pP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Verdana" panose="020B0604030504040204" pitchFamily="34" charset="0"/>
              <a:buChar char="»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Då RR innehåller periodiseringar och matchningar (osv.) kan inte RR användas för att utläsa kassaflöde: dock en utgångspunkt.</a:t>
            </a:r>
          </a:p>
        </p:txBody>
      </p:sp>
    </p:spTree>
    <p:extLst>
      <p:ext uri="{BB962C8B-B14F-4D97-AF65-F5344CB8AC3E}">
        <p14:creationId xmlns:p14="http://schemas.microsoft.com/office/powerpoint/2010/main" val="89345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48680"/>
            <a:ext cx="6850800" cy="795600"/>
          </a:xfrm>
        </p:spPr>
        <p:txBody>
          <a:bodyPr/>
          <a:lstStyle/>
          <a:p>
            <a:pPr eaLnBrk="1" hangingPunct="1"/>
            <a:r>
              <a:rPr lang="sv-SE" b="0" dirty="0">
                <a:latin typeface="Arial" panose="020B0604020202020204" pitchFamily="34" charset="0"/>
                <a:cs typeface="Arial" panose="020B0604020202020204" pitchFamily="34" charset="0"/>
              </a:rPr>
              <a:t>Om kassaflödesanalys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568952" cy="5112568"/>
          </a:xfrm>
        </p:spPr>
        <p:txBody>
          <a:bodyPr>
            <a:noAutofit/>
          </a:bodyPr>
          <a:lstStyle/>
          <a:p>
            <a:pPr eaLnBrk="1" hangingPunct="1">
              <a:buFont typeface="Arial" panose="020B0604020202020204" pitchFamily="34" charset="0"/>
              <a:buChar char="»"/>
            </a:pP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Skall enl. ÅRL 2 kap. ingå i årsredovisning per helår –för s.k. ”större företag” (50-40-80).</a:t>
            </a:r>
          </a:p>
          <a:p>
            <a:pPr eaLnBrk="1" hangingPunct="1">
              <a:buFont typeface="Arial" panose="020B0604020202020204" pitchFamily="34" charset="0"/>
              <a:buChar char="»"/>
            </a:pPr>
            <a:endParaRPr lang="sv-S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»"/>
            </a:pP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Normgivning t.ex. IAS 7 och K3 kapitel 7. </a:t>
            </a:r>
          </a:p>
          <a:p>
            <a:pPr eaLnBrk="1" hangingPunct="1">
              <a:buFont typeface="Arial" panose="020B0604020202020204" pitchFamily="34" charset="0"/>
              <a:buChar char="»"/>
            </a:pPr>
            <a:endParaRPr lang="sv-S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»"/>
            </a:pP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Används i stor utsträckning internt – del i likviditetsplaneringen.</a:t>
            </a:r>
          </a:p>
          <a:p>
            <a:pPr eaLnBrk="1" hangingPunct="1">
              <a:buFont typeface="Arial" panose="020B0604020202020204" pitchFamily="34" charset="0"/>
              <a:buChar char="»"/>
            </a:pPr>
            <a:endParaRPr lang="sv-S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»"/>
            </a:pP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Används i stor utsträckning externt – del i utvärderingen av företaget.</a:t>
            </a:r>
          </a:p>
        </p:txBody>
      </p:sp>
    </p:spTree>
    <p:extLst>
      <p:ext uri="{BB962C8B-B14F-4D97-AF65-F5344CB8AC3E}">
        <p14:creationId xmlns:p14="http://schemas.microsoft.com/office/powerpoint/2010/main" val="1663909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6850800" cy="795600"/>
          </a:xfrm>
        </p:spPr>
        <p:txBody>
          <a:bodyPr/>
          <a:lstStyle/>
          <a:p>
            <a:pPr eaLnBrk="1" hangingPunct="1"/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Kassaflödesanalysen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7319272" cy="4394000"/>
          </a:xfrm>
        </p:spPr>
        <p:txBody>
          <a:bodyPr>
            <a:noAutofit/>
          </a:bodyPr>
          <a:lstStyle/>
          <a:p>
            <a:pPr eaLnBrk="1" hangingPunct="1">
              <a:buFont typeface="Arial" panose="020B0604020202020204" pitchFamily="34" charset="0"/>
              <a:buChar char="»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Utgår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från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företagets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resultat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intäkter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kostnader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eaLnBrk="1" hangingPunct="1">
              <a:buFont typeface="Arial" panose="020B0604020202020204" pitchFamily="34" charset="0"/>
              <a:buChar char="»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»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Resultatet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görs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om till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pengaflöden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perioden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inbetalningar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utbetalningar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), till det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behövs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också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balansräkningen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buFont typeface="Arial" panose="020B0604020202020204" pitchFamily="34" charset="0"/>
              <a:buChar char="»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»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Två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huvudsakliga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varianter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direkt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indirekt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14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b="0" dirty="0">
                <a:latin typeface="Arial" panose="020B0604020202020204" pitchFamily="34" charset="0"/>
                <a:cs typeface="Arial" panose="020B0604020202020204" pitchFamily="34" charset="0"/>
              </a:rPr>
              <a:t>Indirekt kassaflöde – indirekt via resultat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757004" y="2852936"/>
          <a:ext cx="6850062" cy="2664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5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8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32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5255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500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Resultaträkning år 2</a:t>
                      </a:r>
                      <a:endParaRPr lang="sv-SE" sz="1500" b="1" i="0" u="sng" strike="noStrike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98" marR="7298" marT="7298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1500" b="0" i="0" u="none" strike="noStrike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98" marR="7298" marT="7298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98" marR="7298" marT="7298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u="sng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Kassaflöden år 2</a:t>
                      </a:r>
                      <a:endParaRPr lang="sv-SE" sz="1500" b="1" i="0" u="sng" strike="noStrike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98" marR="7298" marT="7298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sv-SE" sz="1300" b="1" i="0" u="sng" strike="noStrike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98" marR="7298" marT="7298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43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Försäljning            </a:t>
                      </a:r>
                      <a:endParaRPr lang="sv-SE" sz="1200" b="0" i="0" u="none" strike="noStrike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98" marR="7298" marT="7298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175 000</a:t>
                      </a:r>
                      <a:endParaRPr lang="sv-SE" sz="1200" b="0" i="0" u="none" strike="noStrike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98" marR="7298" marT="7298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98" marR="7298" marT="7298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Försäljning            </a:t>
                      </a:r>
                      <a:endParaRPr lang="sv-SE" sz="1200" b="0" i="0" u="none" strike="noStrike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98" marR="7298" marT="7298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175 000</a:t>
                      </a:r>
                      <a:endParaRPr lang="sv-SE" sz="1200" b="0" i="0" u="none" strike="noStrike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98" marR="7298" marT="7298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843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Minskat med kostnader:</a:t>
                      </a:r>
                      <a:endParaRPr lang="sv-SE" sz="1200" b="1" i="0" u="none" strike="noStrike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98" marR="7298" marT="7298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98" marR="7298" marT="7298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98" marR="7298" marT="7298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Minskat med kostnader:</a:t>
                      </a:r>
                      <a:endParaRPr lang="sv-SE" sz="1200" b="1" i="0" u="none" strike="noStrike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98" marR="7298" marT="7298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sv-SE" sz="1200" b="0" i="0" u="none" strike="noStrike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98" marR="7298" marT="7298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843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Kostnad sålda varor </a:t>
                      </a:r>
                      <a:endParaRPr lang="sv-SE" sz="1200" b="0" i="1" u="none" strike="noStrike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98" marR="7298" marT="7298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-154 000</a:t>
                      </a:r>
                      <a:endParaRPr lang="sv-SE" sz="1200" b="0" i="0" u="none" strike="noStrike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98" marR="7298" marT="7298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98" marR="7298" marT="7298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Kostnad sålda varor </a:t>
                      </a:r>
                      <a:endParaRPr lang="sv-SE" sz="1200" b="0" i="1" u="none" strike="noStrike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98" marR="7298" marT="7298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-154 000</a:t>
                      </a:r>
                      <a:endParaRPr lang="sv-SE" sz="1200" b="0" i="0" u="none" strike="noStrike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98" marR="7298" marT="7298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843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                    </a:t>
                      </a:r>
                      <a:endParaRPr lang="sv-SE" sz="1200" b="0" i="1" u="none" strike="noStrike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98" marR="7298" marT="7298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-15 000</a:t>
                      </a:r>
                      <a:endParaRPr lang="sv-SE" sz="1200" b="0" i="0" u="none" strike="noStrike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98" marR="7298" marT="7298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98" marR="7298" marT="7298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                    </a:t>
                      </a:r>
                      <a:endParaRPr lang="sv-SE" sz="1200" b="0" i="1" u="none" strike="noStrike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98" marR="7298" marT="7298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-15 000</a:t>
                      </a:r>
                      <a:endParaRPr lang="sv-SE" sz="1200" b="0" i="0" u="none" strike="noStrike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98" marR="7298" marT="7298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824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Avskrivning </a:t>
                      </a:r>
                      <a:endParaRPr lang="sv-SE" sz="1200" b="0" i="0" u="none" strike="noStrike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98" marR="7298" marT="7298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-20 000</a:t>
                      </a:r>
                      <a:endParaRPr lang="sv-SE" sz="1200" b="0" i="0" u="none" strike="noStrike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98" marR="7298" marT="7298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98" marR="7298" marT="7298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sv-SE" sz="1200" b="0" i="0" u="none" strike="noStrike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98" marR="7298" marT="7298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sv-SE" sz="1200" b="0" i="0" u="none" strike="noStrike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98" marR="7298" marT="7298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843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Förlust</a:t>
                      </a:r>
                      <a:endParaRPr lang="sv-SE" sz="1200" b="0" i="0" u="none" strike="noStrike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98" marR="7298" marT="7298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-14 000</a:t>
                      </a:r>
                      <a:endParaRPr lang="sv-SE" sz="1200" b="0" i="0" u="none" strike="noStrike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98" marR="7298" marT="7298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98" marR="7298" marT="7298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Kassaflöden</a:t>
                      </a:r>
                      <a:endParaRPr lang="sv-SE" sz="1200" b="0" i="0" u="none" strike="noStrike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98" marR="7298" marT="7298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6 000</a:t>
                      </a:r>
                      <a:endParaRPr lang="sv-SE" sz="1200" b="0" i="0" u="none" strike="noStrike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98" marR="7298" marT="7298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3568" y="6021288"/>
            <a:ext cx="7671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Här: Förlust + Avskrivningar = Årets kassaflöde</a:t>
            </a:r>
          </a:p>
        </p:txBody>
      </p:sp>
      <p:sp>
        <p:nvSpPr>
          <p:cNvPr id="7" name="Oval 6"/>
          <p:cNvSpPr/>
          <p:nvPr/>
        </p:nvSpPr>
        <p:spPr>
          <a:xfrm>
            <a:off x="755576" y="4725144"/>
            <a:ext cx="2952328" cy="43204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7F5EFC5F-665E-4A0C-AE06-B947C8FF761B}"/>
              </a:ext>
            </a:extLst>
          </p:cNvPr>
          <p:cNvSpPr/>
          <p:nvPr/>
        </p:nvSpPr>
        <p:spPr>
          <a:xfrm>
            <a:off x="656522" y="5198518"/>
            <a:ext cx="3195398" cy="43204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powerpoint-mall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 Kronor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U Olivkvist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powerpoint-mall</Template>
  <TotalTime>851</TotalTime>
  <Words>1530</Words>
  <Application>Microsoft Office PowerPoint</Application>
  <PresentationFormat>Bildspel på skärmen (4:3)</PresentationFormat>
  <Paragraphs>338</Paragraphs>
  <Slides>38</Slides>
  <Notes>4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3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38</vt:i4>
      </vt:variant>
    </vt:vector>
  </HeadingPairs>
  <TitlesOfParts>
    <vt:vector size="46" baseType="lpstr">
      <vt:lpstr>Arial</vt:lpstr>
      <vt:lpstr>Calibri</vt:lpstr>
      <vt:lpstr>Times New Roman</vt:lpstr>
      <vt:lpstr>Verdana</vt:lpstr>
      <vt:lpstr>powerpoint-mall</vt:lpstr>
      <vt:lpstr>SU Kronor</vt:lpstr>
      <vt:lpstr>SU Olivkvist</vt:lpstr>
      <vt:lpstr>Binary Worksheet</vt:lpstr>
      <vt:lpstr>Kassaflödesanalys - kapitel 11</vt:lpstr>
      <vt:lpstr>PowerPoint-presentation</vt:lpstr>
      <vt:lpstr>Vad handlar denna föreläsning om?</vt:lpstr>
      <vt:lpstr>Idag</vt:lpstr>
      <vt:lpstr>Vad skall ni kunna från kapitel 11?</vt:lpstr>
      <vt:lpstr>Kom ihåg</vt:lpstr>
      <vt:lpstr>Om kassaflödesanalys</vt:lpstr>
      <vt:lpstr>Kassaflödesanalysen</vt:lpstr>
      <vt:lpstr>Indirekt kassaflöde – indirekt via resultat</vt:lpstr>
      <vt:lpstr> Resultaträkning Holmströms 20x2</vt:lpstr>
      <vt:lpstr>Vad kan vi säga om företaget?</vt:lpstr>
      <vt:lpstr>Uppdelning av kassaflöden</vt:lpstr>
      <vt:lpstr>Från RR (indirek) till KF </vt:lpstr>
      <vt:lpstr>Resultaträkning Holmströms 20x2</vt:lpstr>
      <vt:lpstr>Steg 1: Löpande verksamhet exkl. rörelsekapital</vt:lpstr>
      <vt:lpstr>Justerade poster - kvar att ta hänsyn till</vt:lpstr>
      <vt:lpstr>En delsummering</vt:lpstr>
      <vt:lpstr>Justering av kundfordringar</vt:lpstr>
      <vt:lpstr>Vanliga felsteg</vt:lpstr>
      <vt:lpstr>Förståelse av ”-140”</vt:lpstr>
      <vt:lpstr>Justering av lager</vt:lpstr>
      <vt:lpstr>Förståelse av ” +30”</vt:lpstr>
      <vt:lpstr>Justering för leverantörsskulder</vt:lpstr>
      <vt:lpstr>Förståelse av ” +180”</vt:lpstr>
      <vt:lpstr>Hur blir ökade lev.skulder positivt för kf?</vt:lpstr>
      <vt:lpstr>(forts.)</vt:lpstr>
      <vt:lpstr>Ur Axfoods delårsrapport 2019</vt:lpstr>
      <vt:lpstr>Ur Atlas Copcos årsredovisning</vt:lpstr>
      <vt:lpstr>(forts.)</vt:lpstr>
      <vt:lpstr>En summering av kassaflöden för rörelsen</vt:lpstr>
      <vt:lpstr>Förändring i rörelsekapital (summa)</vt:lpstr>
      <vt:lpstr>Kassaflöde från löpande verksamheten (totalt)</vt:lpstr>
      <vt:lpstr>Investeringsverksamheten</vt:lpstr>
      <vt:lpstr>Finansieringsverksamheten</vt:lpstr>
      <vt:lpstr>Sammanställning (LIF)</vt:lpstr>
      <vt:lpstr>Årets kf. en tolkning</vt:lpstr>
      <vt:lpstr>Tolkning</vt:lpstr>
      <vt:lpstr>Summering</vt:lpstr>
    </vt:vector>
  </TitlesOfParts>
  <Company>fek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Kassaflödesanalys: kapitel 8-9</dc:title>
  <dc:creator>Gustav Johed</dc:creator>
  <cp:lastModifiedBy>Gustav Johed</cp:lastModifiedBy>
  <cp:revision>88</cp:revision>
  <cp:lastPrinted>2020-03-09T14:00:42Z</cp:lastPrinted>
  <dcterms:created xsi:type="dcterms:W3CDTF">2014-03-09T14:23:02Z</dcterms:created>
  <dcterms:modified xsi:type="dcterms:W3CDTF">2021-04-30T12:51:50Z</dcterms:modified>
</cp:coreProperties>
</file>