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7" r:id="rId3"/>
    <p:sldId id="258" r:id="rId4"/>
    <p:sldId id="260" r:id="rId5"/>
    <p:sldId id="261" r:id="rId6"/>
    <p:sldId id="262" r:id="rId7"/>
    <p:sldId id="263" r:id="rId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A6B394-6AE6-4E82-BFF0-1AA0CA52ADE8}" v="8" dt="2020-10-27T08:24:23.826"/>
    <p1510:client id="{CE076BF9-C721-4081-BBA6-650857DFD977}" v="51" dt="2020-10-27T08:22:48.0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78"/>
    <p:restoredTop sz="94553"/>
  </p:normalViewPr>
  <p:slideViewPr>
    <p:cSldViewPr snapToGrid="0" snapToObjects="1">
      <p:cViewPr varScale="1">
        <p:scale>
          <a:sx n="153" d="100"/>
          <a:sy n="153" d="100"/>
        </p:scale>
        <p:origin x="3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hid Mosavat" userId="0gbQYfs2r0Qv1XQIV7RPuLppwvZ2emqqF/bX1J2ckZc=" providerId="None" clId="Web-{CE076BF9-C721-4081-BBA6-650857DFD977}"/>
    <pc:docChg chg="modSld">
      <pc:chgData name="Vahid Mosavat" userId="0gbQYfs2r0Qv1XQIV7RPuLppwvZ2emqqF/bX1J2ckZc=" providerId="None" clId="Web-{CE076BF9-C721-4081-BBA6-650857DFD977}" dt="2020-10-27T08:22:48.065" v="50" actId="20577"/>
      <pc:docMkLst>
        <pc:docMk/>
      </pc:docMkLst>
      <pc:sldChg chg="modSp">
        <pc:chgData name="Vahid Mosavat" userId="0gbQYfs2r0Qv1XQIV7RPuLppwvZ2emqqF/bX1J2ckZc=" providerId="None" clId="Web-{CE076BF9-C721-4081-BBA6-650857DFD977}" dt="2020-10-27T08:22:48.065" v="49" actId="20577"/>
        <pc:sldMkLst>
          <pc:docMk/>
          <pc:sldMk cId="38069203" sldId="263"/>
        </pc:sldMkLst>
        <pc:spChg chg="mod">
          <ac:chgData name="Vahid Mosavat" userId="0gbQYfs2r0Qv1XQIV7RPuLppwvZ2emqqF/bX1J2ckZc=" providerId="None" clId="Web-{CE076BF9-C721-4081-BBA6-650857DFD977}" dt="2020-10-27T08:22:48.065" v="49" actId="20577"/>
          <ac:spMkLst>
            <pc:docMk/>
            <pc:sldMk cId="38069203" sldId="263"/>
            <ac:spMk id="3" creationId="{00000000-0000-0000-0000-000000000000}"/>
          </ac:spMkLst>
        </pc:spChg>
      </pc:sldChg>
    </pc:docChg>
  </pc:docChgLst>
  <pc:docChgLst>
    <pc:chgData name="Vahid Mosavat" userId="0gbQYfs2r0Qv1XQIV7RPuLppwvZ2emqqF/bX1J2ckZc=" providerId="None" clId="Web-{5AA6B394-6AE6-4E82-BFF0-1AA0CA52ADE8}"/>
    <pc:docChg chg="modSld">
      <pc:chgData name="Vahid Mosavat" userId="0gbQYfs2r0Qv1XQIV7RPuLppwvZ2emqqF/bX1J2ckZc=" providerId="None" clId="Web-{5AA6B394-6AE6-4E82-BFF0-1AA0CA52ADE8}" dt="2020-10-27T08:24:23.826" v="7" actId="20577"/>
      <pc:docMkLst>
        <pc:docMk/>
      </pc:docMkLst>
      <pc:sldChg chg="modSp">
        <pc:chgData name="Vahid Mosavat" userId="0gbQYfs2r0Qv1XQIV7RPuLppwvZ2emqqF/bX1J2ckZc=" providerId="None" clId="Web-{5AA6B394-6AE6-4E82-BFF0-1AA0CA52ADE8}" dt="2020-10-27T08:24:23.826" v="6" actId="20577"/>
        <pc:sldMkLst>
          <pc:docMk/>
          <pc:sldMk cId="38069203" sldId="263"/>
        </pc:sldMkLst>
        <pc:spChg chg="mod">
          <ac:chgData name="Vahid Mosavat" userId="0gbQYfs2r0Qv1XQIV7RPuLppwvZ2emqqF/bX1J2ckZc=" providerId="None" clId="Web-{5AA6B394-6AE6-4E82-BFF0-1AA0CA52ADE8}" dt="2020-10-27T08:24:23.826" v="6" actId="20577"/>
          <ac:spMkLst>
            <pc:docMk/>
            <pc:sldMk cId="38069203" sldId="263"/>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803E2-41EA-214E-BEB0-98363828A287}" type="datetimeFigureOut">
              <a:rPr lang="sv-SE" smtClean="0"/>
              <a:t>2021-10-12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360833-92FC-9E4C-AA7B-D32DECFAF05D}" type="slidenum">
              <a:rPr lang="sv-SE" smtClean="0"/>
              <a:t>‹#›</a:t>
            </a:fld>
            <a:endParaRPr lang="sv-SE"/>
          </a:p>
        </p:txBody>
      </p:sp>
    </p:spTree>
    <p:extLst>
      <p:ext uri="{BB962C8B-B14F-4D97-AF65-F5344CB8AC3E}">
        <p14:creationId xmlns:p14="http://schemas.microsoft.com/office/powerpoint/2010/main" val="395093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formatet för bakgrundsrubriken</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20FE488F-B740-E348-933F-E82BF600F487}" type="datetimeFigureOut">
              <a:rPr lang="sv-SE" smtClean="0"/>
              <a:t>2021-10-12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D56B714-397F-FD49-AA9F-2983A2EE9D49}" type="slidenum">
              <a:rPr lang="sv-SE" smtClean="0"/>
              <a:t>‹#›</a:t>
            </a:fld>
            <a:endParaRPr lang="sv-SE"/>
          </a:p>
        </p:txBody>
      </p:sp>
    </p:spTree>
    <p:extLst>
      <p:ext uri="{BB962C8B-B14F-4D97-AF65-F5344CB8AC3E}">
        <p14:creationId xmlns:p14="http://schemas.microsoft.com/office/powerpoint/2010/main" val="36875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formatet för bakgrundsrubriken</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20FE488F-B740-E348-933F-E82BF600F487}" type="datetimeFigureOut">
              <a:rPr lang="sv-SE" smtClean="0"/>
              <a:t>2021-10-12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D56B714-397F-FD49-AA9F-2983A2EE9D49}" type="slidenum">
              <a:rPr lang="sv-SE" smtClean="0"/>
              <a:t>‹#›</a:t>
            </a:fld>
            <a:endParaRPr lang="sv-SE"/>
          </a:p>
        </p:txBody>
      </p:sp>
    </p:spTree>
    <p:extLst>
      <p:ext uri="{BB962C8B-B14F-4D97-AF65-F5344CB8AC3E}">
        <p14:creationId xmlns:p14="http://schemas.microsoft.com/office/powerpoint/2010/main" val="1035067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formatet för bakgrundsrubriken</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20FE488F-B740-E348-933F-E82BF600F487}" type="datetimeFigureOut">
              <a:rPr lang="sv-SE" smtClean="0"/>
              <a:t>2021-10-12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D56B714-397F-FD49-AA9F-2983A2EE9D49}" type="slidenum">
              <a:rPr lang="sv-SE" smtClean="0"/>
              <a:t>‹#›</a:t>
            </a:fld>
            <a:endParaRPr lang="sv-SE"/>
          </a:p>
        </p:txBody>
      </p:sp>
    </p:spTree>
    <p:extLst>
      <p:ext uri="{BB962C8B-B14F-4D97-AF65-F5344CB8AC3E}">
        <p14:creationId xmlns:p14="http://schemas.microsoft.com/office/powerpoint/2010/main" val="1759007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formatet för bakgrundsrubriken</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20FE488F-B740-E348-933F-E82BF600F487}" type="datetimeFigureOut">
              <a:rPr lang="sv-SE" smtClean="0"/>
              <a:t>2021-10-12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D56B714-397F-FD49-AA9F-2983A2EE9D49}" type="slidenum">
              <a:rPr lang="sv-SE" smtClean="0"/>
              <a:t>‹#›</a:t>
            </a:fld>
            <a:endParaRPr lang="sv-SE"/>
          </a:p>
        </p:txBody>
      </p:sp>
    </p:spTree>
    <p:extLst>
      <p:ext uri="{BB962C8B-B14F-4D97-AF65-F5344CB8AC3E}">
        <p14:creationId xmlns:p14="http://schemas.microsoft.com/office/powerpoint/2010/main" val="11529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formatet för bakgrundsrubriken</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20FE488F-B740-E348-933F-E82BF600F487}" type="datetimeFigureOut">
              <a:rPr lang="sv-SE" smtClean="0"/>
              <a:t>2021-10-12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4D56B714-397F-FD49-AA9F-2983A2EE9D49}" type="slidenum">
              <a:rPr lang="sv-SE" smtClean="0"/>
              <a:t>‹#›</a:t>
            </a:fld>
            <a:endParaRPr lang="sv-SE"/>
          </a:p>
        </p:txBody>
      </p:sp>
    </p:spTree>
    <p:extLst>
      <p:ext uri="{BB962C8B-B14F-4D97-AF65-F5344CB8AC3E}">
        <p14:creationId xmlns:p14="http://schemas.microsoft.com/office/powerpoint/2010/main" val="509753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formatet för bakgrundsrubriken</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20FE488F-B740-E348-933F-E82BF600F487}" type="datetimeFigureOut">
              <a:rPr lang="sv-SE" smtClean="0"/>
              <a:t>2021-10-12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D56B714-397F-FD49-AA9F-2983A2EE9D49}" type="slidenum">
              <a:rPr lang="sv-SE" smtClean="0"/>
              <a:t>‹#›</a:t>
            </a:fld>
            <a:endParaRPr lang="sv-SE"/>
          </a:p>
        </p:txBody>
      </p:sp>
    </p:spTree>
    <p:extLst>
      <p:ext uri="{BB962C8B-B14F-4D97-AF65-F5344CB8AC3E}">
        <p14:creationId xmlns:p14="http://schemas.microsoft.com/office/powerpoint/2010/main" val="1109344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formatet för bakgrundsrubriken</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20FE488F-B740-E348-933F-E82BF600F487}" type="datetimeFigureOut">
              <a:rPr lang="sv-SE" smtClean="0"/>
              <a:t>2021-10-12</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4D56B714-397F-FD49-AA9F-2983A2EE9D49}" type="slidenum">
              <a:rPr lang="sv-SE" smtClean="0"/>
              <a:t>‹#›</a:t>
            </a:fld>
            <a:endParaRPr lang="sv-SE"/>
          </a:p>
        </p:txBody>
      </p:sp>
    </p:spTree>
    <p:extLst>
      <p:ext uri="{BB962C8B-B14F-4D97-AF65-F5344CB8AC3E}">
        <p14:creationId xmlns:p14="http://schemas.microsoft.com/office/powerpoint/2010/main" val="297332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formatet för bakgrundsrubriken</a:t>
            </a:r>
          </a:p>
        </p:txBody>
      </p:sp>
      <p:sp>
        <p:nvSpPr>
          <p:cNvPr id="3" name="Platshållare för datum 2"/>
          <p:cNvSpPr>
            <a:spLocks noGrp="1"/>
          </p:cNvSpPr>
          <p:nvPr>
            <p:ph type="dt" sz="half" idx="10"/>
          </p:nvPr>
        </p:nvSpPr>
        <p:spPr/>
        <p:txBody>
          <a:bodyPr/>
          <a:lstStyle/>
          <a:p>
            <a:fld id="{20FE488F-B740-E348-933F-E82BF600F487}" type="datetimeFigureOut">
              <a:rPr lang="sv-SE" smtClean="0"/>
              <a:t>2021-10-12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4D56B714-397F-FD49-AA9F-2983A2EE9D49}" type="slidenum">
              <a:rPr lang="sv-SE" smtClean="0"/>
              <a:t>‹#›</a:t>
            </a:fld>
            <a:endParaRPr lang="sv-SE"/>
          </a:p>
        </p:txBody>
      </p:sp>
    </p:spTree>
    <p:extLst>
      <p:ext uri="{BB962C8B-B14F-4D97-AF65-F5344CB8AC3E}">
        <p14:creationId xmlns:p14="http://schemas.microsoft.com/office/powerpoint/2010/main" val="76914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20FE488F-B740-E348-933F-E82BF600F487}" type="datetimeFigureOut">
              <a:rPr lang="sv-SE" smtClean="0"/>
              <a:t>2021-10-12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4D56B714-397F-FD49-AA9F-2983A2EE9D49}" type="slidenum">
              <a:rPr lang="sv-SE" smtClean="0"/>
              <a:t>‹#›</a:t>
            </a:fld>
            <a:endParaRPr lang="sv-SE"/>
          </a:p>
        </p:txBody>
      </p:sp>
    </p:spTree>
    <p:extLst>
      <p:ext uri="{BB962C8B-B14F-4D97-AF65-F5344CB8AC3E}">
        <p14:creationId xmlns:p14="http://schemas.microsoft.com/office/powerpoint/2010/main" val="2066195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formatet för bakgrundsrubriken</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20FE488F-B740-E348-933F-E82BF600F487}" type="datetimeFigureOut">
              <a:rPr lang="sv-SE" smtClean="0"/>
              <a:t>2021-10-12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D56B714-397F-FD49-AA9F-2983A2EE9D49}" type="slidenum">
              <a:rPr lang="sv-SE" smtClean="0"/>
              <a:t>‹#›</a:t>
            </a:fld>
            <a:endParaRPr lang="sv-SE"/>
          </a:p>
        </p:txBody>
      </p:sp>
    </p:spTree>
    <p:extLst>
      <p:ext uri="{BB962C8B-B14F-4D97-AF65-F5344CB8AC3E}">
        <p14:creationId xmlns:p14="http://schemas.microsoft.com/office/powerpoint/2010/main" val="1732658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formatet för bakgrundsrubriken</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20FE488F-B740-E348-933F-E82BF600F487}" type="datetimeFigureOut">
              <a:rPr lang="sv-SE" smtClean="0"/>
              <a:t>2021-10-12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4D56B714-397F-FD49-AA9F-2983A2EE9D49}" type="slidenum">
              <a:rPr lang="sv-SE" smtClean="0"/>
              <a:t>‹#›</a:t>
            </a:fld>
            <a:endParaRPr lang="sv-SE"/>
          </a:p>
        </p:txBody>
      </p:sp>
    </p:spTree>
    <p:extLst>
      <p:ext uri="{BB962C8B-B14F-4D97-AF65-F5344CB8AC3E}">
        <p14:creationId xmlns:p14="http://schemas.microsoft.com/office/powerpoint/2010/main" val="915173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formatet för bakgrundsrubriken</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FE488F-B740-E348-933F-E82BF600F487}" type="datetimeFigureOut">
              <a:rPr lang="sv-SE" smtClean="0"/>
              <a:t>2021-10-12</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56B714-397F-FD49-AA9F-2983A2EE9D49}" type="slidenum">
              <a:rPr lang="sv-SE" smtClean="0"/>
              <a:t>‹#›</a:t>
            </a:fld>
            <a:endParaRPr lang="sv-SE"/>
          </a:p>
        </p:txBody>
      </p:sp>
    </p:spTree>
    <p:extLst>
      <p:ext uri="{BB962C8B-B14F-4D97-AF65-F5344CB8AC3E}">
        <p14:creationId xmlns:p14="http://schemas.microsoft.com/office/powerpoint/2010/main" val="1602680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Föreläsning 8</a:t>
            </a:r>
          </a:p>
        </p:txBody>
      </p:sp>
      <p:sp>
        <p:nvSpPr>
          <p:cNvPr id="3" name="Underrubrik 2"/>
          <p:cNvSpPr>
            <a:spLocks noGrp="1"/>
          </p:cNvSpPr>
          <p:nvPr>
            <p:ph type="subTitle" idx="1"/>
          </p:nvPr>
        </p:nvSpPr>
        <p:spPr/>
        <p:txBody>
          <a:bodyPr/>
          <a:lstStyle/>
          <a:p>
            <a:r>
              <a:rPr lang="sv-SE" dirty="0"/>
              <a:t>Specifikation</a:t>
            </a:r>
          </a:p>
        </p:txBody>
      </p:sp>
    </p:spTree>
    <p:extLst>
      <p:ext uri="{BB962C8B-B14F-4D97-AF65-F5344CB8AC3E}">
        <p14:creationId xmlns:p14="http://schemas.microsoft.com/office/powerpoint/2010/main" val="1377184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a:t>Fiktiv uppgift</a:t>
            </a:r>
          </a:p>
        </p:txBody>
      </p:sp>
      <p:sp>
        <p:nvSpPr>
          <p:cNvPr id="3" name="Platshållare för innehåll 2"/>
          <p:cNvSpPr>
            <a:spLocks noGrp="1"/>
          </p:cNvSpPr>
          <p:nvPr>
            <p:ph idx="1"/>
          </p:nvPr>
        </p:nvSpPr>
        <p:spPr>
          <a:xfrm>
            <a:off x="838200" y="1463040"/>
            <a:ext cx="10515600" cy="4713923"/>
          </a:xfrm>
        </p:spPr>
        <p:txBody>
          <a:bodyPr>
            <a:normAutofit fontScale="85000" lnSpcReduction="20000"/>
          </a:bodyPr>
          <a:lstStyle/>
          <a:p>
            <a:pPr marL="0" lvl="0" indent="0">
              <a:lnSpc>
                <a:spcPct val="100000"/>
              </a:lnSpc>
              <a:spcBef>
                <a:spcPts val="0"/>
              </a:spcBef>
              <a:buNone/>
            </a:pPr>
            <a:r>
              <a:rPr lang="sv-SE" dirty="0"/>
              <a:t>Kåren har en massa olika matställen där man kan hämta mat. Du ska skriva ett program som läser in hur många portioner som går åt på varje matställe under en dag och räknar ut vinst/förlust. Matställena ska skrivas ut sorterade så att det matställe som gav mest vinst skrivs ut först. Dessutom ska det matställe som har flest portioner kvar skrivas ut under rubriken ”Dagens rest”:</a:t>
            </a:r>
          </a:p>
          <a:p>
            <a:pPr marL="0" lvl="0" indent="0">
              <a:lnSpc>
                <a:spcPct val="100000"/>
              </a:lnSpc>
              <a:spcBef>
                <a:spcPts val="0"/>
              </a:spcBef>
              <a:buNone/>
            </a:pPr>
            <a:endParaRPr lang="sv-SE" dirty="0"/>
          </a:p>
          <a:p>
            <a:pPr marL="0" lvl="0" indent="0">
              <a:lnSpc>
                <a:spcPct val="100000"/>
              </a:lnSpc>
              <a:spcBef>
                <a:spcPts val="0"/>
              </a:spcBef>
              <a:buNone/>
            </a:pPr>
            <a:r>
              <a:rPr lang="sv-SE" dirty="0"/>
              <a:t>Grillen: vinst 5400</a:t>
            </a:r>
          </a:p>
          <a:p>
            <a:pPr marL="0" lvl="0" indent="0">
              <a:lnSpc>
                <a:spcPct val="100000"/>
              </a:lnSpc>
              <a:spcBef>
                <a:spcPts val="0"/>
              </a:spcBef>
              <a:buNone/>
            </a:pPr>
            <a:r>
              <a:rPr lang="sv-SE" dirty="0"/>
              <a:t>Salladsbaren: förlust 300</a:t>
            </a:r>
          </a:p>
          <a:p>
            <a:pPr marL="0" lvl="0" indent="0">
              <a:lnSpc>
                <a:spcPct val="100000"/>
              </a:lnSpc>
              <a:spcBef>
                <a:spcPts val="0"/>
              </a:spcBef>
              <a:buNone/>
            </a:pPr>
            <a:r>
              <a:rPr lang="sv-SE" dirty="0"/>
              <a:t>Svensson: förlust 520</a:t>
            </a:r>
          </a:p>
          <a:p>
            <a:pPr marL="0" lvl="0" indent="0">
              <a:lnSpc>
                <a:spcPct val="100000"/>
              </a:lnSpc>
              <a:spcBef>
                <a:spcPts val="0"/>
              </a:spcBef>
              <a:buNone/>
            </a:pPr>
            <a:r>
              <a:rPr lang="sv-SE" dirty="0"/>
              <a:t>Dagens rest är Svensson med 57 portioner kvar!</a:t>
            </a:r>
          </a:p>
          <a:p>
            <a:pPr marL="0" lvl="0" indent="0">
              <a:lnSpc>
                <a:spcPct val="100000"/>
              </a:lnSpc>
              <a:spcBef>
                <a:spcPts val="0"/>
              </a:spcBef>
              <a:buNone/>
            </a:pPr>
            <a:endParaRPr lang="sv-SE" dirty="0"/>
          </a:p>
          <a:p>
            <a:pPr marL="0" lvl="0" indent="0">
              <a:lnSpc>
                <a:spcPct val="100000"/>
              </a:lnSpc>
              <a:spcBef>
                <a:spcPts val="0"/>
              </a:spcBef>
              <a:buNone/>
            </a:pPr>
            <a:r>
              <a:rPr lang="sv-SE" dirty="0"/>
              <a:t>Information om varje matställe (namnet, antal gjorda portioner och råvarukostnad per portion) finns lagrat på en fil. Priset per portion är alltid 37 kronor. Programmet ska för varje matställe be att få läsa in antal serverade portioner (som användaren då matar in).</a:t>
            </a:r>
          </a:p>
          <a:p>
            <a:pPr marL="0" lvl="0" indent="0">
              <a:lnSpc>
                <a:spcPct val="100000"/>
              </a:lnSpc>
              <a:spcBef>
                <a:spcPts val="0"/>
              </a:spcBef>
              <a:buNone/>
            </a:pPr>
            <a:endParaRPr lang="sv-SE" dirty="0"/>
          </a:p>
        </p:txBody>
      </p:sp>
    </p:spTree>
    <p:extLst>
      <p:ext uri="{BB962C8B-B14F-4D97-AF65-F5344CB8AC3E}">
        <p14:creationId xmlns:p14="http://schemas.microsoft.com/office/powerpoint/2010/main" val="1220903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a:t>Översikt bild</a:t>
            </a:r>
          </a:p>
        </p:txBody>
      </p:sp>
      <p:sp>
        <p:nvSpPr>
          <p:cNvPr id="4" name="Rektangel 3"/>
          <p:cNvSpPr/>
          <p:nvPr/>
        </p:nvSpPr>
        <p:spPr>
          <a:xfrm>
            <a:off x="1129553" y="2393576"/>
            <a:ext cx="1143000" cy="185569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solidFill>
                  <a:sysClr val="windowText" lastClr="000000"/>
                </a:solidFill>
              </a:rPr>
              <a:t>indata </a:t>
            </a:r>
          </a:p>
          <a:p>
            <a:pPr algn="ctr"/>
            <a:r>
              <a:rPr lang="sv-SE" sz="2000" dirty="0">
                <a:solidFill>
                  <a:sysClr val="windowText" lastClr="000000"/>
                </a:solidFill>
              </a:rPr>
              <a:t>Från </a:t>
            </a:r>
          </a:p>
          <a:p>
            <a:pPr algn="ctr"/>
            <a:r>
              <a:rPr lang="sv-SE" sz="2000" dirty="0">
                <a:solidFill>
                  <a:sysClr val="windowText" lastClr="000000"/>
                </a:solidFill>
              </a:rPr>
              <a:t>Fil</a:t>
            </a:r>
          </a:p>
        </p:txBody>
      </p:sp>
      <p:sp>
        <p:nvSpPr>
          <p:cNvPr id="5" name="Rektangel 4"/>
          <p:cNvSpPr/>
          <p:nvPr/>
        </p:nvSpPr>
        <p:spPr>
          <a:xfrm>
            <a:off x="3887925" y="2857499"/>
            <a:ext cx="1645024" cy="92784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2000" dirty="0">
                <a:solidFill>
                  <a:sysClr val="windowText" lastClr="000000"/>
                </a:solidFill>
              </a:rPr>
              <a:t>Datastruktur</a:t>
            </a:r>
          </a:p>
        </p:txBody>
      </p:sp>
      <p:pic>
        <p:nvPicPr>
          <p:cNvPr id="6" name="Bildobjekt 5"/>
          <p:cNvPicPr>
            <a:picLocks noChangeAspect="1"/>
          </p:cNvPicPr>
          <p:nvPr/>
        </p:nvPicPr>
        <p:blipFill rotWithShape="1">
          <a:blip r:embed="rId2"/>
          <a:srcRect l="2078" t="26222" r="1246" b="16078"/>
          <a:stretch/>
        </p:blipFill>
        <p:spPr>
          <a:xfrm>
            <a:off x="3485238" y="5416081"/>
            <a:ext cx="2407471" cy="1014969"/>
          </a:xfrm>
          <a:prstGeom prst="rect">
            <a:avLst/>
          </a:prstGeom>
        </p:spPr>
      </p:pic>
      <p:cxnSp>
        <p:nvCxnSpPr>
          <p:cNvPr id="10" name="Rak pil 9"/>
          <p:cNvCxnSpPr>
            <a:stCxn id="6" idx="0"/>
            <a:endCxn id="5" idx="2"/>
          </p:cNvCxnSpPr>
          <p:nvPr/>
        </p:nvCxnSpPr>
        <p:spPr>
          <a:xfrm flipV="1">
            <a:off x="4688974" y="3785346"/>
            <a:ext cx="21463" cy="16307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ktangel 10"/>
          <p:cNvSpPr/>
          <p:nvPr/>
        </p:nvSpPr>
        <p:spPr>
          <a:xfrm>
            <a:off x="10275214" y="2864975"/>
            <a:ext cx="1706880" cy="9261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utdata</a:t>
            </a:r>
          </a:p>
        </p:txBody>
      </p:sp>
      <p:sp>
        <p:nvSpPr>
          <p:cNvPr id="12" name="Rektangel 11"/>
          <p:cNvSpPr/>
          <p:nvPr/>
        </p:nvSpPr>
        <p:spPr>
          <a:xfrm>
            <a:off x="3080239" y="4370604"/>
            <a:ext cx="1706880" cy="9261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ysClr val="windowText" lastClr="000000"/>
                </a:solidFill>
              </a:rPr>
              <a:t>Ev. indata från tangentbordet</a:t>
            </a:r>
          </a:p>
        </p:txBody>
      </p:sp>
      <p:sp>
        <p:nvSpPr>
          <p:cNvPr id="16" name="Rektangel 15"/>
          <p:cNvSpPr/>
          <p:nvPr/>
        </p:nvSpPr>
        <p:spPr>
          <a:xfrm>
            <a:off x="7401246" y="2484785"/>
            <a:ext cx="1706880" cy="16732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Beräkningar</a:t>
            </a:r>
          </a:p>
          <a:p>
            <a:pPr algn="ctr"/>
            <a:r>
              <a:rPr lang="sv-SE" dirty="0">
                <a:solidFill>
                  <a:schemeClr val="tx1"/>
                </a:solidFill>
              </a:rPr>
              <a:t>Anrop till funktioner och metoder</a:t>
            </a:r>
          </a:p>
        </p:txBody>
      </p:sp>
      <p:cxnSp>
        <p:nvCxnSpPr>
          <p:cNvPr id="18" name="Rak pil 17"/>
          <p:cNvCxnSpPr>
            <a:stCxn id="4" idx="3"/>
            <a:endCxn id="5" idx="1"/>
          </p:cNvCxnSpPr>
          <p:nvPr/>
        </p:nvCxnSpPr>
        <p:spPr>
          <a:xfrm flipV="1">
            <a:off x="2272553" y="3321423"/>
            <a:ext cx="161537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Rak pil 19"/>
          <p:cNvCxnSpPr>
            <a:stCxn id="5" idx="3"/>
            <a:endCxn id="16" idx="1"/>
          </p:cNvCxnSpPr>
          <p:nvPr/>
        </p:nvCxnSpPr>
        <p:spPr>
          <a:xfrm>
            <a:off x="5532949" y="3321423"/>
            <a:ext cx="186829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Rak pil 22"/>
          <p:cNvCxnSpPr>
            <a:stCxn id="16" idx="3"/>
            <a:endCxn id="11" idx="1"/>
          </p:cNvCxnSpPr>
          <p:nvPr/>
        </p:nvCxnSpPr>
        <p:spPr>
          <a:xfrm>
            <a:off x="9108126" y="3321423"/>
            <a:ext cx="1167088" cy="66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5267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a:t>Hitta substantiv och verb</a:t>
            </a:r>
          </a:p>
        </p:txBody>
      </p:sp>
      <p:sp>
        <p:nvSpPr>
          <p:cNvPr id="3" name="Platshållare för innehåll 2"/>
          <p:cNvSpPr>
            <a:spLocks noGrp="1"/>
          </p:cNvSpPr>
          <p:nvPr>
            <p:ph idx="1"/>
          </p:nvPr>
        </p:nvSpPr>
        <p:spPr>
          <a:xfrm>
            <a:off x="838200" y="1463040"/>
            <a:ext cx="10515600" cy="4713923"/>
          </a:xfrm>
        </p:spPr>
        <p:txBody>
          <a:bodyPr>
            <a:normAutofit fontScale="85000" lnSpcReduction="20000"/>
          </a:bodyPr>
          <a:lstStyle/>
          <a:p>
            <a:pPr marL="0" lvl="0" indent="0">
              <a:lnSpc>
                <a:spcPct val="100000"/>
              </a:lnSpc>
              <a:spcBef>
                <a:spcPts val="0"/>
              </a:spcBef>
              <a:buNone/>
            </a:pPr>
            <a:r>
              <a:rPr lang="sv-SE" dirty="0"/>
              <a:t>Kåren har en massa olika </a:t>
            </a:r>
            <a:r>
              <a:rPr lang="sv-SE" b="1" u="sng" dirty="0"/>
              <a:t>matställen</a:t>
            </a:r>
            <a:r>
              <a:rPr lang="sv-SE" dirty="0"/>
              <a:t> där man kan hämta mat. Du ska skriva ett program som </a:t>
            </a:r>
            <a:r>
              <a:rPr lang="sv-SE" b="1" u="sng" dirty="0"/>
              <a:t>läser in hur många portioner </a:t>
            </a:r>
            <a:r>
              <a:rPr lang="sv-SE" dirty="0"/>
              <a:t>som går åt på varje matställe under en dag och </a:t>
            </a:r>
            <a:r>
              <a:rPr lang="sv-SE" b="1" u="sng" dirty="0"/>
              <a:t>räknar ut vinst/förlust</a:t>
            </a:r>
            <a:r>
              <a:rPr lang="sv-SE" dirty="0"/>
              <a:t>. Matställena ska skrivas ut </a:t>
            </a:r>
            <a:r>
              <a:rPr lang="sv-SE" b="1" u="sng" dirty="0"/>
              <a:t>sorterade</a:t>
            </a:r>
            <a:r>
              <a:rPr lang="sv-SE" dirty="0"/>
              <a:t> så att det matställe som gav mest vinst skrivs ut först. Dessutom ska det </a:t>
            </a:r>
            <a:r>
              <a:rPr lang="sv-SE" b="1" u="sng" dirty="0"/>
              <a:t>matställe som har flest portioner kvar skrivas ut under rubriken</a:t>
            </a:r>
            <a:r>
              <a:rPr lang="sv-SE" dirty="0"/>
              <a:t> ”Dagens rest”, </a:t>
            </a:r>
            <a:r>
              <a:rPr lang="sv-SE" dirty="0" err="1"/>
              <a:t>t.ex</a:t>
            </a:r>
            <a:endParaRPr lang="sv-SE" dirty="0"/>
          </a:p>
          <a:p>
            <a:pPr marL="0" lvl="0" indent="0">
              <a:lnSpc>
                <a:spcPct val="100000"/>
              </a:lnSpc>
              <a:spcBef>
                <a:spcPts val="0"/>
              </a:spcBef>
              <a:buNone/>
            </a:pPr>
            <a:endParaRPr lang="sv-SE" dirty="0"/>
          </a:p>
          <a:p>
            <a:pPr marL="0" lvl="0" indent="0">
              <a:lnSpc>
                <a:spcPct val="100000"/>
              </a:lnSpc>
              <a:spcBef>
                <a:spcPts val="0"/>
              </a:spcBef>
              <a:buNone/>
            </a:pPr>
            <a:r>
              <a:rPr lang="sv-SE" dirty="0"/>
              <a:t>Grillen: vinst 5400</a:t>
            </a:r>
          </a:p>
          <a:p>
            <a:pPr marL="0" lvl="0" indent="0">
              <a:lnSpc>
                <a:spcPct val="100000"/>
              </a:lnSpc>
              <a:spcBef>
                <a:spcPts val="0"/>
              </a:spcBef>
              <a:buNone/>
            </a:pPr>
            <a:r>
              <a:rPr lang="sv-SE" dirty="0"/>
              <a:t>Salladsbaren: förlust 300</a:t>
            </a:r>
          </a:p>
          <a:p>
            <a:pPr marL="0" lvl="0" indent="0">
              <a:lnSpc>
                <a:spcPct val="100000"/>
              </a:lnSpc>
              <a:spcBef>
                <a:spcPts val="0"/>
              </a:spcBef>
              <a:buNone/>
            </a:pPr>
            <a:r>
              <a:rPr lang="sv-SE" dirty="0"/>
              <a:t>Svensson: förlust 520</a:t>
            </a:r>
          </a:p>
          <a:p>
            <a:pPr marL="0" lvl="0" indent="0">
              <a:lnSpc>
                <a:spcPct val="100000"/>
              </a:lnSpc>
              <a:spcBef>
                <a:spcPts val="0"/>
              </a:spcBef>
              <a:buNone/>
            </a:pPr>
            <a:r>
              <a:rPr lang="sv-SE" dirty="0"/>
              <a:t>Dagens rest är Svensson med 57 portioner kvar!</a:t>
            </a:r>
          </a:p>
          <a:p>
            <a:pPr marL="0" lvl="0" indent="0">
              <a:lnSpc>
                <a:spcPct val="100000"/>
              </a:lnSpc>
              <a:spcBef>
                <a:spcPts val="0"/>
              </a:spcBef>
              <a:buNone/>
            </a:pPr>
            <a:endParaRPr lang="sv-SE" dirty="0"/>
          </a:p>
          <a:p>
            <a:pPr marL="0" lvl="0" indent="0">
              <a:lnSpc>
                <a:spcPct val="100000"/>
              </a:lnSpc>
              <a:spcBef>
                <a:spcPts val="0"/>
              </a:spcBef>
              <a:buNone/>
            </a:pPr>
            <a:r>
              <a:rPr lang="sv-SE" dirty="0"/>
              <a:t>Information om varje matställe (</a:t>
            </a:r>
            <a:r>
              <a:rPr lang="sv-SE" b="1" u="sng" dirty="0"/>
              <a:t>namnet</a:t>
            </a:r>
            <a:r>
              <a:rPr lang="sv-SE" b="1" dirty="0"/>
              <a:t>, </a:t>
            </a:r>
            <a:r>
              <a:rPr lang="sv-SE" b="1" u="sng" dirty="0"/>
              <a:t>antal gjorda portioner</a:t>
            </a:r>
            <a:r>
              <a:rPr lang="sv-SE" b="1" dirty="0"/>
              <a:t> och </a:t>
            </a:r>
            <a:r>
              <a:rPr lang="sv-SE" b="1" u="sng" dirty="0"/>
              <a:t>råvarukostnad per portion</a:t>
            </a:r>
            <a:r>
              <a:rPr lang="sv-SE" dirty="0"/>
              <a:t>) finns lagrat på en fil. </a:t>
            </a:r>
            <a:r>
              <a:rPr lang="sv-SE" b="1" u="sng" dirty="0"/>
              <a:t>Priset per portion är alltid 37 </a:t>
            </a:r>
            <a:r>
              <a:rPr lang="sv-SE" dirty="0"/>
              <a:t>kronor. Programmet ska för varje matställe be att få läsa in </a:t>
            </a:r>
            <a:r>
              <a:rPr lang="sv-SE" b="1" u="sng" dirty="0"/>
              <a:t>antal serverade portioner</a:t>
            </a:r>
            <a:r>
              <a:rPr lang="sv-SE" dirty="0"/>
              <a:t> (som användaren då matar in).</a:t>
            </a:r>
          </a:p>
          <a:p>
            <a:pPr marL="0" lvl="0" indent="0">
              <a:lnSpc>
                <a:spcPct val="100000"/>
              </a:lnSpc>
              <a:spcBef>
                <a:spcPts val="0"/>
              </a:spcBef>
              <a:buNone/>
            </a:pPr>
            <a:endParaRPr lang="sv-SE" dirty="0"/>
          </a:p>
        </p:txBody>
      </p:sp>
    </p:spTree>
    <p:extLst>
      <p:ext uri="{BB962C8B-B14F-4D97-AF65-F5344CB8AC3E}">
        <p14:creationId xmlns:p14="http://schemas.microsoft.com/office/powerpoint/2010/main" val="1980618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a:t>Datastruktur och funktioner</a:t>
            </a:r>
          </a:p>
        </p:txBody>
      </p:sp>
      <p:sp>
        <p:nvSpPr>
          <p:cNvPr id="3" name="Platshållare för innehåll 2"/>
          <p:cNvSpPr>
            <a:spLocks noGrp="1"/>
          </p:cNvSpPr>
          <p:nvPr>
            <p:ph idx="1"/>
          </p:nvPr>
        </p:nvSpPr>
        <p:spPr/>
        <p:txBody>
          <a:bodyPr>
            <a:normAutofit/>
          </a:bodyPr>
          <a:lstStyle/>
          <a:p>
            <a:r>
              <a:rPr lang="sv-SE" dirty="0"/>
              <a:t>En klass, Matställe, för att skapa instanser av matställe</a:t>
            </a:r>
          </a:p>
          <a:p>
            <a:r>
              <a:rPr lang="sv-SE" dirty="0"/>
              <a:t>En lista för att lagra instanser av klassen Matställe</a:t>
            </a:r>
          </a:p>
          <a:p>
            <a:r>
              <a:rPr lang="sv-SE" dirty="0"/>
              <a:t>Läs filen</a:t>
            </a:r>
          </a:p>
          <a:p>
            <a:r>
              <a:rPr lang="sv-SE" dirty="0"/>
              <a:t>Läs </a:t>
            </a:r>
            <a:r>
              <a:rPr lang="sv-SE"/>
              <a:t>antal sålda </a:t>
            </a:r>
            <a:r>
              <a:rPr lang="sv-SE" dirty="0"/>
              <a:t>portioner</a:t>
            </a:r>
          </a:p>
          <a:p>
            <a:r>
              <a:rPr lang="sv-SE" dirty="0"/>
              <a:t>Räkna ut vinst eller förlust</a:t>
            </a:r>
          </a:p>
          <a:p>
            <a:r>
              <a:rPr lang="sv-SE" dirty="0"/>
              <a:t>Sortera efter vinst</a:t>
            </a:r>
          </a:p>
          <a:p>
            <a:r>
              <a:rPr lang="sv-SE" dirty="0"/>
              <a:t>Hitta matställe med flest portioner kvar</a:t>
            </a:r>
          </a:p>
          <a:p>
            <a:r>
              <a:rPr lang="sv-SE" dirty="0"/>
              <a:t>Skriv ut </a:t>
            </a:r>
          </a:p>
          <a:p>
            <a:endParaRPr lang="sv-SE" dirty="0"/>
          </a:p>
          <a:p>
            <a:endParaRPr lang="sv-SE" dirty="0"/>
          </a:p>
          <a:p>
            <a:endParaRPr lang="sv-SE" dirty="0"/>
          </a:p>
        </p:txBody>
      </p:sp>
    </p:spTree>
    <p:extLst>
      <p:ext uri="{BB962C8B-B14F-4D97-AF65-F5344CB8AC3E}">
        <p14:creationId xmlns:p14="http://schemas.microsoft.com/office/powerpoint/2010/main" val="2135216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a:t>I minnet</a:t>
            </a:r>
          </a:p>
        </p:txBody>
      </p:sp>
      <p:sp>
        <p:nvSpPr>
          <p:cNvPr id="4" name="Rektangel 3"/>
          <p:cNvSpPr/>
          <p:nvPr/>
        </p:nvSpPr>
        <p:spPr>
          <a:xfrm>
            <a:off x="4165600" y="2032000"/>
            <a:ext cx="751840" cy="447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p:cNvSpPr/>
          <p:nvPr/>
        </p:nvSpPr>
        <p:spPr>
          <a:xfrm>
            <a:off x="4917440" y="2032000"/>
            <a:ext cx="751840" cy="447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p:cNvSpPr/>
          <p:nvPr/>
        </p:nvSpPr>
        <p:spPr>
          <a:xfrm>
            <a:off x="5669280" y="2032000"/>
            <a:ext cx="751840" cy="447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Ellips 8"/>
          <p:cNvSpPr/>
          <p:nvPr/>
        </p:nvSpPr>
        <p:spPr>
          <a:xfrm>
            <a:off x="1930401" y="4023360"/>
            <a:ext cx="2499360" cy="15443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Grillen</a:t>
            </a:r>
          </a:p>
        </p:txBody>
      </p:sp>
      <p:sp>
        <p:nvSpPr>
          <p:cNvPr id="10" name="Ellips 9"/>
          <p:cNvSpPr/>
          <p:nvPr/>
        </p:nvSpPr>
        <p:spPr>
          <a:xfrm>
            <a:off x="4917440" y="4023360"/>
            <a:ext cx="2499360" cy="15443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Salladsbaren</a:t>
            </a:r>
          </a:p>
        </p:txBody>
      </p:sp>
      <p:sp>
        <p:nvSpPr>
          <p:cNvPr id="11" name="Ellips 10"/>
          <p:cNvSpPr/>
          <p:nvPr/>
        </p:nvSpPr>
        <p:spPr>
          <a:xfrm>
            <a:off x="7904479" y="4023360"/>
            <a:ext cx="2499360" cy="15443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a:t>Kvantum</a:t>
            </a:r>
          </a:p>
        </p:txBody>
      </p:sp>
      <p:cxnSp>
        <p:nvCxnSpPr>
          <p:cNvPr id="13" name="Rak pil 12"/>
          <p:cNvCxnSpPr/>
          <p:nvPr/>
        </p:nvCxnSpPr>
        <p:spPr>
          <a:xfrm>
            <a:off x="5303519" y="2255520"/>
            <a:ext cx="365761" cy="1767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Rak pil 17"/>
          <p:cNvCxnSpPr/>
          <p:nvPr/>
        </p:nvCxnSpPr>
        <p:spPr>
          <a:xfrm flipH="1">
            <a:off x="3413760" y="2255520"/>
            <a:ext cx="1117601" cy="1767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Rak pil 19"/>
          <p:cNvCxnSpPr/>
          <p:nvPr/>
        </p:nvCxnSpPr>
        <p:spPr>
          <a:xfrm>
            <a:off x="6096000" y="2255520"/>
            <a:ext cx="2336800" cy="17678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0252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Specifikation</a:t>
            </a:r>
          </a:p>
        </p:txBody>
      </p:sp>
      <p:sp>
        <p:nvSpPr>
          <p:cNvPr id="3" name="Platshållare för innehåll 2"/>
          <p:cNvSpPr>
            <a:spLocks noGrp="1"/>
          </p:cNvSpPr>
          <p:nvPr>
            <p:ph idx="1"/>
          </p:nvPr>
        </p:nvSpPr>
        <p:spPr/>
        <p:txBody>
          <a:bodyPr vert="horz" lIns="91440" tIns="45720" rIns="91440" bIns="45720" rtlCol="0" anchor="t">
            <a:normAutofit/>
          </a:bodyPr>
          <a:lstStyle/>
          <a:p>
            <a:r>
              <a:rPr lang="sv-SE" dirty="0">
                <a:cs typeface="Calibri"/>
              </a:rPr>
              <a:t>Användargränssnitt</a:t>
            </a:r>
            <a:endParaRPr lang="sv-SE" dirty="0"/>
          </a:p>
          <a:p>
            <a:r>
              <a:rPr lang="sv-SE" dirty="0"/>
              <a:t>Algoritm</a:t>
            </a:r>
            <a:endParaRPr lang="sv-SE" dirty="0">
              <a:cs typeface="Calibri"/>
            </a:endParaRPr>
          </a:p>
          <a:p>
            <a:r>
              <a:rPr lang="sv-SE" dirty="0"/>
              <a:t>Datastruktur</a:t>
            </a:r>
          </a:p>
          <a:p>
            <a:r>
              <a:rPr lang="sv-SE" dirty="0"/>
              <a:t>Kodskelett</a:t>
            </a:r>
            <a:endParaRPr lang="sv-SE" dirty="0">
              <a:cs typeface="Calibri"/>
            </a:endParaRPr>
          </a:p>
        </p:txBody>
      </p:sp>
    </p:spTree>
    <p:extLst>
      <p:ext uri="{BB962C8B-B14F-4D97-AF65-F5344CB8AC3E}">
        <p14:creationId xmlns:p14="http://schemas.microsoft.com/office/powerpoint/2010/main" val="3806920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TotalTime>
  <Words>371</Words>
  <Application>Microsoft Macintosh PowerPoint</Application>
  <PresentationFormat>Widescreen</PresentationFormat>
  <Paragraphs>48</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Office-tema</vt:lpstr>
      <vt:lpstr>Föreläsning 8</vt:lpstr>
      <vt:lpstr>Fiktiv uppgift</vt:lpstr>
      <vt:lpstr>Översikt bild</vt:lpstr>
      <vt:lpstr>Hitta substantiv och verb</vt:lpstr>
      <vt:lpstr>Datastruktur och funktioner</vt:lpstr>
      <vt:lpstr>I minnet</vt:lpstr>
      <vt:lpstr>Specifikation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Föreläsning 9</dc:title>
  <dc:creator>Microsoft Office-användare</dc:creator>
  <cp:lastModifiedBy>Microsoft Office User</cp:lastModifiedBy>
  <cp:revision>11</cp:revision>
  <dcterms:created xsi:type="dcterms:W3CDTF">2019-10-27T22:00:16Z</dcterms:created>
  <dcterms:modified xsi:type="dcterms:W3CDTF">2021-10-12T11:36:53Z</dcterms:modified>
</cp:coreProperties>
</file>