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5704" autoAdjust="0"/>
  </p:normalViewPr>
  <p:slideViewPr>
    <p:cSldViewPr snapToGrid="0">
      <p:cViewPr varScale="1">
        <p:scale>
          <a:sx n="56" d="100"/>
          <a:sy n="56" d="100"/>
        </p:scale>
        <p:origin x="162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56C10-81C4-40B0-920B-DDDF9064AAA5}"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6A5FC-7EE1-46AD-B636-F443E044E999}" type="slidenum">
              <a:rPr lang="en-US" smtClean="0"/>
              <a:t>‹#›</a:t>
            </a:fld>
            <a:endParaRPr lang="en-US"/>
          </a:p>
        </p:txBody>
      </p:sp>
    </p:spTree>
    <p:extLst>
      <p:ext uri="{BB962C8B-B14F-4D97-AF65-F5344CB8AC3E}">
        <p14:creationId xmlns:p14="http://schemas.microsoft.com/office/powerpoint/2010/main" val="420041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My name is Mats Persson and I am an assistant professor here at KTH department of physics. It is my great honor to welcome you to the course SH2314 Medical imaging signals and systems.</a:t>
            </a:r>
          </a:p>
          <a:p>
            <a:endParaRPr lang="en-US" dirty="0"/>
          </a:p>
          <a:p>
            <a:r>
              <a:rPr lang="en-US" dirty="0"/>
              <a:t>This year has been a special year for everybody. Due to the Corona restrictions, we will not be able to give the class in person this year, but it will be given over zoom, including the exam, and probably the lab as well. I realize that you are fed up with online classes at this point. But these </a:t>
            </a:r>
            <a:r>
              <a:rPr lang="en-US" dirty="0" err="1"/>
              <a:t>isnot</a:t>
            </a:r>
            <a:r>
              <a:rPr lang="en-US" dirty="0"/>
              <a:t> much we can do right now about that. What I can do is to do my best to make sure that we use the available opportunities to make the best out of the situation. And by working together with some creativity I hope that we can all accomplish a class that is informative for all of you and that is fun to take and makes the best out of the resources that we have for this online teaching format. By working together we will understand the underlying principles and engineering implementations of radiography, of computed tomography, of nuclear medicine, of ultrasound and MRI.</a:t>
            </a:r>
          </a:p>
          <a:p>
            <a:endParaRPr lang="en-US" dirty="0"/>
          </a:p>
          <a:p>
            <a:r>
              <a:rPr lang="en-US" dirty="0"/>
              <a:t>I am looking forward to giving this class to you all, and I am looking forward to seeing you all in the first lecture!</a:t>
            </a:r>
          </a:p>
        </p:txBody>
      </p:sp>
      <p:sp>
        <p:nvSpPr>
          <p:cNvPr id="4" name="Slide Number Placeholder 3"/>
          <p:cNvSpPr>
            <a:spLocks noGrp="1"/>
          </p:cNvSpPr>
          <p:nvPr>
            <p:ph type="sldNum" sz="quarter" idx="5"/>
          </p:nvPr>
        </p:nvSpPr>
        <p:spPr/>
        <p:txBody>
          <a:bodyPr/>
          <a:lstStyle/>
          <a:p>
            <a:fld id="{3806A5FC-7EE1-46AD-B636-F443E044E999}" type="slidenum">
              <a:rPr lang="en-US" smtClean="0"/>
              <a:t>1</a:t>
            </a:fld>
            <a:endParaRPr lang="en-US"/>
          </a:p>
        </p:txBody>
      </p:sp>
    </p:spTree>
    <p:extLst>
      <p:ext uri="{BB962C8B-B14F-4D97-AF65-F5344CB8AC3E}">
        <p14:creationId xmlns:p14="http://schemas.microsoft.com/office/powerpoint/2010/main" val="209269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ED66-9E49-444E-A21C-7B9EB9D95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A1F89C-93A8-4D12-AE97-4BAB97B83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3C8DE-4D90-4F55-A025-713BCA7CDEB6}"/>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2F28BF67-A16B-4C49-A447-1654A5413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30D46-C304-4C0A-A114-8291BC32C233}"/>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292284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59BC-737C-42B3-821D-6CF258ADD0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9D93A-F8C3-4585-BFF1-9317FFEC9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5EA30-3986-41C0-B695-0D5B0BD9C630}"/>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7CCB0012-5A54-4FFD-91CC-2CDCD2668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FF3DF-4863-4FF9-8FD9-949ACD39C701}"/>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121217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2AD7C-A8B8-4BDE-881D-EE33B8859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8C184-F6E0-4279-A9FA-3A95C03A7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750C-F83A-42CD-A65E-72A25E69DA13}"/>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EBF114AF-51A7-405C-8DC8-6662531BA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5F7EA-78DD-4E33-8465-309E48BD5517}"/>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37381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5101-C88C-4090-93D8-E441AF572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E4E52-2777-4369-95BC-3DC55F3DAE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F2E-4698-4FD6-A81B-BAEE39F5F3D8}"/>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F5104973-524B-4080-A6D9-47E3D06E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CEC83-26F1-49E9-B3B0-F7E47E3380B8}"/>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36702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8FB5-001F-4E36-91C3-70AA1CD9F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5BF6E4-EDA3-4F56-9206-AFAF64EC1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61CA3-252F-4DCF-A3B2-B72F3A7B0E49}"/>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8AC97249-5839-4AF2-972F-945F6DF34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D47EC-7323-4D0B-BE4B-52D9A16DD3E9}"/>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322207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A10-1722-4C5F-B919-A409B6380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39A30-EE00-47DD-968E-0D7D5AD5B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0D6818-2E36-495B-9008-9E73EAA93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0A327-6962-462E-B6E6-2BD73C854342}"/>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6" name="Footer Placeholder 5">
            <a:extLst>
              <a:ext uri="{FF2B5EF4-FFF2-40B4-BE49-F238E27FC236}">
                <a16:creationId xmlns:a16="http://schemas.microsoft.com/office/drawing/2014/main" id="{BA499766-6193-4B24-98BF-BABD0EF98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FBEC33-8D8F-4F47-BCB7-3948567C6C4B}"/>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136762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E232-498A-4D33-8CAB-6C50488E2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91E34B-ED54-4159-B051-2939807BD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4AA4C-1F71-4EBE-8FA3-2EA731E33A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EB910A-FE05-45D0-8216-FDB312D7B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6AB79F-1D85-40C5-B6CF-74A520F9BC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A6B0E-3384-4AFC-B480-207B7279C915}"/>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8" name="Footer Placeholder 7">
            <a:extLst>
              <a:ext uri="{FF2B5EF4-FFF2-40B4-BE49-F238E27FC236}">
                <a16:creationId xmlns:a16="http://schemas.microsoft.com/office/drawing/2014/main" id="{B3B83B32-7349-438F-B612-F6DE9235F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05968-92D3-4F09-ADA6-10837E92A442}"/>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294459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8F73-E006-445C-9BBD-48B518CB82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54590-F883-458E-ACB9-3F7EE52DD143}"/>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4" name="Footer Placeholder 3">
            <a:extLst>
              <a:ext uri="{FF2B5EF4-FFF2-40B4-BE49-F238E27FC236}">
                <a16:creationId xmlns:a16="http://schemas.microsoft.com/office/drawing/2014/main" id="{FDE72AC3-AE06-42D2-A82A-C57FA9B13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38C7C-D6CD-40C4-B0E7-348AE546CF64}"/>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330085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1272B-2651-4CA9-A174-F9D670849F95}"/>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3" name="Footer Placeholder 2">
            <a:extLst>
              <a:ext uri="{FF2B5EF4-FFF2-40B4-BE49-F238E27FC236}">
                <a16:creationId xmlns:a16="http://schemas.microsoft.com/office/drawing/2014/main" id="{8A1A1312-2BC4-42C2-AA17-410FC9A50C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962C0F-F34C-4488-99A3-15510717A4AC}"/>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264306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5EE5-01AF-4287-9477-209AE3E47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6055C-CDB8-4CC0-90C9-7E049407D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4E3FC7-232E-466C-B9D0-F2B6C531A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7F920-B010-40CB-8EEC-1187247B0136}"/>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6" name="Footer Placeholder 5">
            <a:extLst>
              <a:ext uri="{FF2B5EF4-FFF2-40B4-BE49-F238E27FC236}">
                <a16:creationId xmlns:a16="http://schemas.microsoft.com/office/drawing/2014/main" id="{3E51AB4F-73C3-40FB-9E3B-AC683DD62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DE615-6FA3-4C33-AA1E-E3A991115983}"/>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124958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7738-657C-47C1-B1B3-C74260B2F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DEB6-91B5-463C-AD61-75ED3D230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CE30A9-10B5-457D-9D2D-56E6BEF74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640BD-3BC9-404A-928A-A1DC7F1352F3}"/>
              </a:ext>
            </a:extLst>
          </p:cNvPr>
          <p:cNvSpPr>
            <a:spLocks noGrp="1"/>
          </p:cNvSpPr>
          <p:nvPr>
            <p:ph type="dt" sz="half" idx="10"/>
          </p:nvPr>
        </p:nvSpPr>
        <p:spPr/>
        <p:txBody>
          <a:bodyPr/>
          <a:lstStyle/>
          <a:p>
            <a:fld id="{690CDB15-3153-471A-A513-6B3C948BE897}" type="datetimeFigureOut">
              <a:rPr lang="en-US" smtClean="0"/>
              <a:t>3/8/2021</a:t>
            </a:fld>
            <a:endParaRPr lang="en-US"/>
          </a:p>
        </p:txBody>
      </p:sp>
      <p:sp>
        <p:nvSpPr>
          <p:cNvPr id="6" name="Footer Placeholder 5">
            <a:extLst>
              <a:ext uri="{FF2B5EF4-FFF2-40B4-BE49-F238E27FC236}">
                <a16:creationId xmlns:a16="http://schemas.microsoft.com/office/drawing/2014/main" id="{427A2D64-CC30-4AEA-B3F5-DB90A83DA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E7FE9-CBE3-4314-986E-C0720EEEA985}"/>
              </a:ext>
            </a:extLst>
          </p:cNvPr>
          <p:cNvSpPr>
            <a:spLocks noGrp="1"/>
          </p:cNvSpPr>
          <p:nvPr>
            <p:ph type="sldNum" sz="quarter" idx="12"/>
          </p:nvPr>
        </p:nvSpPr>
        <p:spPr/>
        <p:txBody>
          <a:bodyPr/>
          <a:lstStyle/>
          <a:p>
            <a:fld id="{4EBA125D-4D46-4D66-8F58-DB1CE94CFFC0}" type="slidenum">
              <a:rPr lang="en-US" smtClean="0"/>
              <a:t>‹#›</a:t>
            </a:fld>
            <a:endParaRPr lang="en-US"/>
          </a:p>
        </p:txBody>
      </p:sp>
    </p:spTree>
    <p:extLst>
      <p:ext uri="{BB962C8B-B14F-4D97-AF65-F5344CB8AC3E}">
        <p14:creationId xmlns:p14="http://schemas.microsoft.com/office/powerpoint/2010/main" val="8778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D59C7-BE87-4158-8BF2-0116575FA1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539C0-4A8A-4A4F-AC8F-FC25373DF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09859-EA59-439C-B1E1-306F13E96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CDB15-3153-471A-A513-6B3C948BE897}" type="datetimeFigureOut">
              <a:rPr lang="en-US" smtClean="0"/>
              <a:t>3/8/2021</a:t>
            </a:fld>
            <a:endParaRPr lang="en-US"/>
          </a:p>
        </p:txBody>
      </p:sp>
      <p:sp>
        <p:nvSpPr>
          <p:cNvPr id="5" name="Footer Placeholder 4">
            <a:extLst>
              <a:ext uri="{FF2B5EF4-FFF2-40B4-BE49-F238E27FC236}">
                <a16:creationId xmlns:a16="http://schemas.microsoft.com/office/drawing/2014/main" id="{3380C891-E63D-40FB-8E0E-7DFE0C2E8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A59FB-DB4B-4AE1-9D17-96F477C66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A125D-4D46-4D66-8F58-DB1CE94CFFC0}" type="slidenum">
              <a:rPr lang="en-US" smtClean="0"/>
              <a:t>‹#›</a:t>
            </a:fld>
            <a:endParaRPr lang="en-US"/>
          </a:p>
        </p:txBody>
      </p:sp>
    </p:spTree>
    <p:extLst>
      <p:ext uri="{BB962C8B-B14F-4D97-AF65-F5344CB8AC3E}">
        <p14:creationId xmlns:p14="http://schemas.microsoft.com/office/powerpoint/2010/main" val="2796991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ardiovascularultrasound.biomedcentral.com/" TargetMode="External"/><Relationship Id="rId3" Type="http://schemas.openxmlformats.org/officeDocument/2006/relationships/video" Target="../media/media1.mp4"/><Relationship Id="rId7" Type="http://schemas.openxmlformats.org/officeDocument/2006/relationships/image" Target="../media/image2.png"/><Relationship Id="rId12" Type="http://schemas.openxmlformats.org/officeDocument/2006/relationships/image" Target="../media/image6.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notesSlide" Target="../notesSlides/notesSlide1.xml"/><Relationship Id="rId10" Type="http://schemas.openxmlformats.org/officeDocument/2006/relationships/image" Target="../media/image4.jpg"/><Relationship Id="rId4" Type="http://schemas.openxmlformats.org/officeDocument/2006/relationships/slideLayout" Target="../slideLayouts/slideLayout2.xml"/><Relationship Id="rId9"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BFC2F-06E2-4451-930F-B966CF3880C9}"/>
              </a:ext>
            </a:extLst>
          </p:cNvPr>
          <p:cNvSpPr>
            <a:spLocks noGrp="1"/>
          </p:cNvSpPr>
          <p:nvPr>
            <p:ph type="title"/>
          </p:nvPr>
        </p:nvSpPr>
        <p:spPr>
          <a:xfrm>
            <a:off x="739456" y="1082761"/>
            <a:ext cx="6659879" cy="1325563"/>
          </a:xfrm>
        </p:spPr>
        <p:txBody>
          <a:bodyPr>
            <a:normAutofit fontScale="90000"/>
          </a:bodyPr>
          <a:lstStyle/>
          <a:p>
            <a:r>
              <a:rPr lang="en-US" sz="4000" dirty="0"/>
              <a:t>SH2314 Medical Imaging Signals and Systems, Spring 2021</a:t>
            </a:r>
          </a:p>
        </p:txBody>
      </p:sp>
      <p:sp>
        <p:nvSpPr>
          <p:cNvPr id="5" name="Content Placeholder 4">
            <a:extLst>
              <a:ext uri="{FF2B5EF4-FFF2-40B4-BE49-F238E27FC236}">
                <a16:creationId xmlns:a16="http://schemas.microsoft.com/office/drawing/2014/main" id="{96C94E36-7059-47BC-95A4-8CAD6C36867C}"/>
              </a:ext>
            </a:extLst>
          </p:cNvPr>
          <p:cNvSpPr>
            <a:spLocks noGrp="1"/>
          </p:cNvSpPr>
          <p:nvPr>
            <p:ph idx="1"/>
          </p:nvPr>
        </p:nvSpPr>
        <p:spPr>
          <a:xfrm>
            <a:off x="7477759" y="2729274"/>
            <a:ext cx="4927601" cy="555882"/>
          </a:xfrm>
        </p:spPr>
        <p:txBody>
          <a:bodyPr>
            <a:normAutofit/>
          </a:bodyPr>
          <a:lstStyle/>
          <a:p>
            <a:pPr marL="0" indent="0">
              <a:buNone/>
            </a:pPr>
            <a:r>
              <a:rPr lang="en-US" sz="2400" dirty="0"/>
              <a:t>Mats Persson, KTH Dept. of Physics</a:t>
            </a:r>
          </a:p>
          <a:p>
            <a:pPr marL="0" indent="0">
              <a:buNone/>
            </a:pPr>
            <a:endParaRPr lang="en-US" sz="2400" dirty="0"/>
          </a:p>
          <a:p>
            <a:pPr marL="0" indent="0">
              <a:buNone/>
            </a:pPr>
            <a:endParaRPr lang="en-US" sz="2400" dirty="0"/>
          </a:p>
        </p:txBody>
      </p:sp>
      <p:pic>
        <p:nvPicPr>
          <p:cNvPr id="6" name="Picture 5">
            <a:extLst>
              <a:ext uri="{FF2B5EF4-FFF2-40B4-BE49-F238E27FC236}">
                <a16:creationId xmlns:a16="http://schemas.microsoft.com/office/drawing/2014/main" id="{4FAE7ECF-593D-4A13-B7CB-B6680557F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0142" y="3599982"/>
            <a:ext cx="1700312" cy="2344368"/>
          </a:xfrm>
          <a:prstGeom prst="rect">
            <a:avLst/>
          </a:prstGeom>
        </p:spPr>
      </p:pic>
      <p:sp>
        <p:nvSpPr>
          <p:cNvPr id="8" name="TextBox 7">
            <a:extLst>
              <a:ext uri="{FF2B5EF4-FFF2-40B4-BE49-F238E27FC236}">
                <a16:creationId xmlns:a16="http://schemas.microsoft.com/office/drawing/2014/main" id="{0F7887BD-8CAC-4A35-AD73-E0AA0B5F9770}"/>
              </a:ext>
            </a:extLst>
          </p:cNvPr>
          <p:cNvSpPr txBox="1"/>
          <p:nvPr/>
        </p:nvSpPr>
        <p:spPr>
          <a:xfrm>
            <a:off x="9333173" y="6011818"/>
            <a:ext cx="2743200" cy="600164"/>
          </a:xfrm>
          <a:prstGeom prst="rect">
            <a:avLst/>
          </a:prstGeom>
          <a:noFill/>
        </p:spPr>
        <p:txBody>
          <a:bodyPr wrap="square">
            <a:spAutoFit/>
          </a:bodyPr>
          <a:lstStyle/>
          <a:p>
            <a:r>
              <a:rPr lang="sv-SE" sz="1100" dirty="0"/>
              <a:t>https://en.wikipedia.org/wiki/Connectome#/media/File:White_Matter_Connections_Obtained_with_MRI_Tractography.png</a:t>
            </a:r>
          </a:p>
        </p:txBody>
      </p:sp>
      <p:pic>
        <p:nvPicPr>
          <p:cNvPr id="15" name="Picture 14">
            <a:extLst>
              <a:ext uri="{FF2B5EF4-FFF2-40B4-BE49-F238E27FC236}">
                <a16:creationId xmlns:a16="http://schemas.microsoft.com/office/drawing/2014/main" id="{3EA68A75-E30C-4275-A873-DB1C64489FC6}"/>
              </a:ext>
            </a:extLst>
          </p:cNvPr>
          <p:cNvPicPr>
            <a:picLocks noChangeAspect="1"/>
          </p:cNvPicPr>
          <p:nvPr/>
        </p:nvPicPr>
        <p:blipFill rotWithShape="1">
          <a:blip r:embed="rId7"/>
          <a:srcRect l="10489" t="25927" r="21236" b="18674"/>
          <a:stretch/>
        </p:blipFill>
        <p:spPr>
          <a:xfrm>
            <a:off x="6795280" y="4128726"/>
            <a:ext cx="3108120" cy="1698623"/>
          </a:xfrm>
          <a:prstGeom prst="rect">
            <a:avLst/>
          </a:prstGeom>
        </p:spPr>
      </p:pic>
      <p:sp>
        <p:nvSpPr>
          <p:cNvPr id="16" name="TextBox 15">
            <a:extLst>
              <a:ext uri="{FF2B5EF4-FFF2-40B4-BE49-F238E27FC236}">
                <a16:creationId xmlns:a16="http://schemas.microsoft.com/office/drawing/2014/main" id="{1813DC58-F3C2-49C0-884A-EC3E96956F4B}"/>
              </a:ext>
            </a:extLst>
          </p:cNvPr>
          <p:cNvSpPr txBox="1"/>
          <p:nvPr/>
        </p:nvSpPr>
        <p:spPr>
          <a:xfrm>
            <a:off x="672714" y="3112698"/>
            <a:ext cx="1355436" cy="369332"/>
          </a:xfrm>
          <a:prstGeom prst="rect">
            <a:avLst/>
          </a:prstGeom>
          <a:noFill/>
        </p:spPr>
        <p:txBody>
          <a:bodyPr wrap="none" rtlCol="0">
            <a:spAutoFit/>
          </a:bodyPr>
          <a:lstStyle/>
          <a:p>
            <a:r>
              <a:rPr lang="en-US" dirty="0"/>
              <a:t>Radiography</a:t>
            </a:r>
          </a:p>
        </p:txBody>
      </p:sp>
      <p:sp>
        <p:nvSpPr>
          <p:cNvPr id="17" name="TextBox 16">
            <a:extLst>
              <a:ext uri="{FF2B5EF4-FFF2-40B4-BE49-F238E27FC236}">
                <a16:creationId xmlns:a16="http://schemas.microsoft.com/office/drawing/2014/main" id="{C053A428-6425-4317-98D4-B13221FC1D27}"/>
              </a:ext>
            </a:extLst>
          </p:cNvPr>
          <p:cNvSpPr txBox="1"/>
          <p:nvPr/>
        </p:nvSpPr>
        <p:spPr>
          <a:xfrm>
            <a:off x="10538009" y="3258018"/>
            <a:ext cx="564578" cy="369332"/>
          </a:xfrm>
          <a:prstGeom prst="rect">
            <a:avLst/>
          </a:prstGeom>
          <a:noFill/>
        </p:spPr>
        <p:txBody>
          <a:bodyPr wrap="none" rtlCol="0">
            <a:spAutoFit/>
          </a:bodyPr>
          <a:lstStyle/>
          <a:p>
            <a:r>
              <a:rPr lang="en-US" dirty="0"/>
              <a:t>MRI</a:t>
            </a:r>
          </a:p>
        </p:txBody>
      </p:sp>
      <p:sp>
        <p:nvSpPr>
          <p:cNvPr id="20" name="TextBox 19">
            <a:extLst>
              <a:ext uri="{FF2B5EF4-FFF2-40B4-BE49-F238E27FC236}">
                <a16:creationId xmlns:a16="http://schemas.microsoft.com/office/drawing/2014/main" id="{0CE2FB06-3FB8-48B5-BFD0-F04C1B05EB7A}"/>
              </a:ext>
            </a:extLst>
          </p:cNvPr>
          <p:cNvSpPr txBox="1"/>
          <p:nvPr/>
        </p:nvSpPr>
        <p:spPr>
          <a:xfrm>
            <a:off x="7388420" y="5848261"/>
            <a:ext cx="2021201" cy="1015663"/>
          </a:xfrm>
          <a:prstGeom prst="rect">
            <a:avLst/>
          </a:prstGeom>
          <a:noFill/>
        </p:spPr>
        <p:txBody>
          <a:bodyPr wrap="square">
            <a:spAutoFit/>
          </a:bodyPr>
          <a:lstStyle/>
          <a:p>
            <a:r>
              <a:rPr lang="sv-SE" sz="1200" i="1" dirty="0" err="1"/>
              <a:t>Arning</a:t>
            </a:r>
            <a:r>
              <a:rPr lang="sv-SE" sz="1200" i="1" dirty="0"/>
              <a:t>, </a:t>
            </a:r>
            <a:r>
              <a:rPr lang="sv-SE" sz="1200" i="1" dirty="0" err="1"/>
              <a:t>Grzyska</a:t>
            </a:r>
            <a:endParaRPr lang="sv-SE" sz="1200" i="1" dirty="0">
              <a:hlinkClick r:id="rId8"/>
            </a:endParaRPr>
          </a:p>
          <a:p>
            <a:r>
              <a:rPr lang="sv-SE" sz="1200" i="1" dirty="0" err="1">
                <a:hlinkClick r:id="rId8"/>
              </a:rPr>
              <a:t>Cardiovascular</a:t>
            </a:r>
            <a:r>
              <a:rPr lang="sv-SE" sz="1200" i="1" dirty="0">
                <a:hlinkClick r:id="rId8"/>
              </a:rPr>
              <a:t> Ultrasound</a:t>
            </a:r>
            <a:r>
              <a:rPr lang="sv-SE" sz="1200" dirty="0"/>
              <a:t> </a:t>
            </a:r>
            <a:r>
              <a:rPr lang="sv-SE" sz="1200" b="1" dirty="0" err="1"/>
              <a:t>volume</a:t>
            </a:r>
            <a:r>
              <a:rPr lang="sv-SE" sz="1200" b="1" dirty="0"/>
              <a:t> 2</a:t>
            </a:r>
            <a:r>
              <a:rPr lang="sv-SE" sz="1200" dirty="0"/>
              <a:t>, </a:t>
            </a:r>
            <a:r>
              <a:rPr lang="sv-SE" sz="1200" dirty="0" err="1"/>
              <a:t>Article</a:t>
            </a:r>
            <a:r>
              <a:rPr lang="sv-SE" sz="1200" dirty="0"/>
              <a:t> </a:t>
            </a:r>
            <a:r>
              <a:rPr lang="sv-SE" sz="1200" dirty="0" err="1"/>
              <a:t>number</a:t>
            </a:r>
            <a:r>
              <a:rPr lang="sv-SE" sz="1200" dirty="0"/>
              <a:t>: 7 (2004)</a:t>
            </a:r>
          </a:p>
          <a:p>
            <a:r>
              <a:rPr lang="sv-SE" sz="1200" dirty="0"/>
              <a:t> </a:t>
            </a:r>
            <a:endParaRPr lang="en-US" sz="1200" dirty="0"/>
          </a:p>
        </p:txBody>
      </p:sp>
      <p:pic>
        <p:nvPicPr>
          <p:cNvPr id="22" name="Picture 21" descr="A drawing of a tree&#10;&#10;Description automatically generated with medium confidence">
            <a:extLst>
              <a:ext uri="{FF2B5EF4-FFF2-40B4-BE49-F238E27FC236}">
                <a16:creationId xmlns:a16="http://schemas.microsoft.com/office/drawing/2014/main" id="{6A4CA86D-B1D1-4B9F-A355-71A9B1A96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39832" y="3646978"/>
            <a:ext cx="2021201" cy="2180371"/>
          </a:xfrm>
          <a:prstGeom prst="rect">
            <a:avLst/>
          </a:prstGeom>
        </p:spPr>
      </p:pic>
      <p:sp>
        <p:nvSpPr>
          <p:cNvPr id="24" name="TextBox 23">
            <a:extLst>
              <a:ext uri="{FF2B5EF4-FFF2-40B4-BE49-F238E27FC236}">
                <a16:creationId xmlns:a16="http://schemas.microsoft.com/office/drawing/2014/main" id="{A5B25119-85EA-4DC7-95B4-90018B0F81BB}"/>
              </a:ext>
            </a:extLst>
          </p:cNvPr>
          <p:cNvSpPr txBox="1"/>
          <p:nvPr/>
        </p:nvSpPr>
        <p:spPr>
          <a:xfrm>
            <a:off x="339832" y="5827349"/>
            <a:ext cx="2066277" cy="938719"/>
          </a:xfrm>
          <a:prstGeom prst="rect">
            <a:avLst/>
          </a:prstGeom>
          <a:noFill/>
        </p:spPr>
        <p:txBody>
          <a:bodyPr wrap="square">
            <a:spAutoFit/>
          </a:bodyPr>
          <a:lstStyle/>
          <a:p>
            <a:r>
              <a:rPr lang="en-US" sz="1100" dirty="0" err="1"/>
              <a:t>Lipothymia</a:t>
            </a:r>
            <a:r>
              <a:rPr lang="en-US" sz="1100" dirty="0"/>
              <a:t> - https://en.wikipedia.org/wiki/Angiography#/media/File:Cerebral_angiography,_arteria_vertebralis_sinister_injection.JPG</a:t>
            </a:r>
          </a:p>
        </p:txBody>
      </p:sp>
      <p:sp>
        <p:nvSpPr>
          <p:cNvPr id="25" name="TextBox 24">
            <a:extLst>
              <a:ext uri="{FF2B5EF4-FFF2-40B4-BE49-F238E27FC236}">
                <a16:creationId xmlns:a16="http://schemas.microsoft.com/office/drawing/2014/main" id="{03DC6003-3C93-4422-B2AF-C7C863B17FA8}"/>
              </a:ext>
            </a:extLst>
          </p:cNvPr>
          <p:cNvSpPr txBox="1"/>
          <p:nvPr/>
        </p:nvSpPr>
        <p:spPr>
          <a:xfrm>
            <a:off x="7607910" y="3651471"/>
            <a:ext cx="1225079" cy="369332"/>
          </a:xfrm>
          <a:prstGeom prst="rect">
            <a:avLst/>
          </a:prstGeom>
          <a:noFill/>
        </p:spPr>
        <p:txBody>
          <a:bodyPr wrap="none" rtlCol="0">
            <a:spAutoFit/>
          </a:bodyPr>
          <a:lstStyle/>
          <a:p>
            <a:r>
              <a:rPr lang="en-US" dirty="0"/>
              <a:t>Ultrasound</a:t>
            </a:r>
          </a:p>
        </p:txBody>
      </p:sp>
      <p:pic>
        <p:nvPicPr>
          <p:cNvPr id="27" name="Picture 26" descr="A picture containing invertebrate, blue&#10;&#10;Description automatically generated">
            <a:extLst>
              <a:ext uri="{FF2B5EF4-FFF2-40B4-BE49-F238E27FC236}">
                <a16:creationId xmlns:a16="http://schemas.microsoft.com/office/drawing/2014/main" id="{C510045E-7FC5-499D-A140-06B216DAD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571897" y="3726563"/>
            <a:ext cx="2292082" cy="2021200"/>
          </a:xfrm>
          <a:prstGeom prst="rect">
            <a:avLst/>
          </a:prstGeom>
        </p:spPr>
      </p:pic>
      <p:sp>
        <p:nvSpPr>
          <p:cNvPr id="29" name="TextBox 28">
            <a:extLst>
              <a:ext uri="{FF2B5EF4-FFF2-40B4-BE49-F238E27FC236}">
                <a16:creationId xmlns:a16="http://schemas.microsoft.com/office/drawing/2014/main" id="{FEB3297E-82D1-4185-9658-1B90A07C8B68}"/>
              </a:ext>
            </a:extLst>
          </p:cNvPr>
          <p:cNvSpPr txBox="1"/>
          <p:nvPr/>
        </p:nvSpPr>
        <p:spPr>
          <a:xfrm>
            <a:off x="4665262" y="6027037"/>
            <a:ext cx="2224790" cy="769441"/>
          </a:xfrm>
          <a:prstGeom prst="rect">
            <a:avLst/>
          </a:prstGeom>
          <a:noFill/>
        </p:spPr>
        <p:txBody>
          <a:bodyPr wrap="square">
            <a:spAutoFit/>
          </a:bodyPr>
          <a:lstStyle/>
          <a:p>
            <a:r>
              <a:rPr lang="en-US" sz="1100" dirty="0"/>
              <a:t>Jens Maus https://en.wikipedia.org/wiki/Positron_emission_tomography#/media/File:PET-image.jpg</a:t>
            </a:r>
          </a:p>
        </p:txBody>
      </p:sp>
      <p:pic>
        <p:nvPicPr>
          <p:cNvPr id="31" name="Picture 30">
            <a:extLst>
              <a:ext uri="{FF2B5EF4-FFF2-40B4-BE49-F238E27FC236}">
                <a16:creationId xmlns:a16="http://schemas.microsoft.com/office/drawing/2014/main" id="{81C74362-C7C3-428D-A962-2E7E17127630}"/>
              </a:ext>
            </a:extLst>
          </p:cNvPr>
          <p:cNvPicPr>
            <a:picLocks noChangeAspect="1"/>
          </p:cNvPicPr>
          <p:nvPr/>
        </p:nvPicPr>
        <p:blipFill>
          <a:blip r:embed="rId11"/>
          <a:stretch>
            <a:fillRect/>
          </a:stretch>
        </p:blipFill>
        <p:spPr>
          <a:xfrm>
            <a:off x="2567278" y="3759450"/>
            <a:ext cx="1978892" cy="1955426"/>
          </a:xfrm>
          <a:prstGeom prst="rect">
            <a:avLst/>
          </a:prstGeom>
        </p:spPr>
      </p:pic>
      <p:sp>
        <p:nvSpPr>
          <p:cNvPr id="33" name="TextBox 32">
            <a:extLst>
              <a:ext uri="{FF2B5EF4-FFF2-40B4-BE49-F238E27FC236}">
                <a16:creationId xmlns:a16="http://schemas.microsoft.com/office/drawing/2014/main" id="{B9048C68-0351-4BFA-8768-6D2B6C84DF95}"/>
              </a:ext>
            </a:extLst>
          </p:cNvPr>
          <p:cNvSpPr txBox="1"/>
          <p:nvPr/>
        </p:nvSpPr>
        <p:spPr>
          <a:xfrm>
            <a:off x="2602371" y="5905297"/>
            <a:ext cx="2066037" cy="830997"/>
          </a:xfrm>
          <a:prstGeom prst="rect">
            <a:avLst/>
          </a:prstGeom>
          <a:noFill/>
        </p:spPr>
        <p:txBody>
          <a:bodyPr wrap="square">
            <a:spAutoFit/>
          </a:bodyPr>
          <a:lstStyle/>
          <a:p>
            <a:r>
              <a:rPr lang="en-US" sz="1200" dirty="0" err="1"/>
              <a:t>Chumpus</a:t>
            </a:r>
            <a:r>
              <a:rPr lang="en-US" sz="1200" dirty="0"/>
              <a:t> Rex https://en.wikipedia.org/wiki/CT_scan#/media/File:Ct-workstation-neck.jpg</a:t>
            </a:r>
          </a:p>
        </p:txBody>
      </p:sp>
      <p:sp>
        <p:nvSpPr>
          <p:cNvPr id="34" name="TextBox 33">
            <a:extLst>
              <a:ext uri="{FF2B5EF4-FFF2-40B4-BE49-F238E27FC236}">
                <a16:creationId xmlns:a16="http://schemas.microsoft.com/office/drawing/2014/main" id="{F58E2844-8358-48F0-AC01-FF68D8D5F481}"/>
              </a:ext>
            </a:extLst>
          </p:cNvPr>
          <p:cNvSpPr txBox="1"/>
          <p:nvPr/>
        </p:nvSpPr>
        <p:spPr>
          <a:xfrm>
            <a:off x="2465378" y="3285156"/>
            <a:ext cx="2241960" cy="369332"/>
          </a:xfrm>
          <a:prstGeom prst="rect">
            <a:avLst/>
          </a:prstGeom>
          <a:noFill/>
        </p:spPr>
        <p:txBody>
          <a:bodyPr wrap="none" rtlCol="0">
            <a:spAutoFit/>
          </a:bodyPr>
          <a:lstStyle/>
          <a:p>
            <a:r>
              <a:rPr lang="en-US" dirty="0"/>
              <a:t>Computed </a:t>
            </a:r>
            <a:r>
              <a:rPr lang="en-US" dirty="0" err="1"/>
              <a:t>tomograhy</a:t>
            </a:r>
            <a:endParaRPr lang="en-US" dirty="0"/>
          </a:p>
        </p:txBody>
      </p:sp>
      <p:sp>
        <p:nvSpPr>
          <p:cNvPr id="35" name="TextBox 34">
            <a:extLst>
              <a:ext uri="{FF2B5EF4-FFF2-40B4-BE49-F238E27FC236}">
                <a16:creationId xmlns:a16="http://schemas.microsoft.com/office/drawing/2014/main" id="{EA758C6E-3CBF-486D-95CF-E0A0E590637F}"/>
              </a:ext>
            </a:extLst>
          </p:cNvPr>
          <p:cNvSpPr txBox="1"/>
          <p:nvPr/>
        </p:nvSpPr>
        <p:spPr>
          <a:xfrm>
            <a:off x="4721939" y="3139879"/>
            <a:ext cx="1840568" cy="369332"/>
          </a:xfrm>
          <a:prstGeom prst="rect">
            <a:avLst/>
          </a:prstGeom>
          <a:noFill/>
        </p:spPr>
        <p:txBody>
          <a:bodyPr wrap="none" rtlCol="0">
            <a:spAutoFit/>
          </a:bodyPr>
          <a:lstStyle/>
          <a:p>
            <a:r>
              <a:rPr lang="en-US" dirty="0"/>
              <a:t>Nuclear Medicine</a:t>
            </a:r>
          </a:p>
        </p:txBody>
      </p:sp>
      <p:sp>
        <p:nvSpPr>
          <p:cNvPr id="37" name="TextBox 36">
            <a:extLst>
              <a:ext uri="{FF2B5EF4-FFF2-40B4-BE49-F238E27FC236}">
                <a16:creationId xmlns:a16="http://schemas.microsoft.com/office/drawing/2014/main" id="{21A963CA-56C2-4BB6-AA23-36E98BA4E534}"/>
              </a:ext>
            </a:extLst>
          </p:cNvPr>
          <p:cNvSpPr txBox="1"/>
          <p:nvPr/>
        </p:nvSpPr>
        <p:spPr>
          <a:xfrm rot="20700000">
            <a:off x="386984" y="279553"/>
            <a:ext cx="2609262" cy="707886"/>
          </a:xfrm>
          <a:prstGeom prst="rect">
            <a:avLst/>
          </a:prstGeom>
          <a:noFill/>
        </p:spPr>
        <p:txBody>
          <a:bodyPr wrap="square">
            <a:spAutoFit/>
          </a:bodyPr>
          <a:lstStyle/>
          <a:p>
            <a:r>
              <a:rPr lang="en-US" sz="4000" dirty="0">
                <a:latin typeface="Brush Script MT" panose="03060802040406070304" pitchFamily="66" charset="0"/>
              </a:rPr>
              <a:t>Welcome to </a:t>
            </a:r>
          </a:p>
        </p:txBody>
      </p:sp>
      <p:pic>
        <p:nvPicPr>
          <p:cNvPr id="45" name="Video 44">
            <a:hlinkClick r:id="" action="ppaction://media"/>
            <a:extLst>
              <a:ext uri="{FF2B5EF4-FFF2-40B4-BE49-F238E27FC236}">
                <a16:creationId xmlns:a16="http://schemas.microsoft.com/office/drawing/2014/main" id="{E8AD4057-7EDD-4E08-830A-A64725A4B71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2"/>
          <a:stretch>
            <a:fillRect/>
          </a:stretch>
        </p:blipFill>
        <p:spPr>
          <a:xfrm>
            <a:off x="8026400" y="353813"/>
            <a:ext cx="3076187" cy="2307141"/>
          </a:xfrm>
          <a:prstGeom prst="rect">
            <a:avLst/>
          </a:prstGeom>
        </p:spPr>
      </p:pic>
    </p:spTree>
    <p:custDataLst>
      <p:tags r:id="rId1"/>
    </p:custDataLst>
    <p:extLst>
      <p:ext uri="{BB962C8B-B14F-4D97-AF65-F5344CB8AC3E}">
        <p14:creationId xmlns:p14="http://schemas.microsoft.com/office/powerpoint/2010/main" val="3793278289"/>
      </p:ext>
    </p:extLst>
  </p:cSld>
  <p:clrMapOvr>
    <a:masterClrMapping/>
  </p:clrMapOvr>
  <mc:AlternateContent xmlns:mc="http://schemas.openxmlformats.org/markup-compatibility/2006" xmlns:p14="http://schemas.microsoft.com/office/powerpoint/2010/main">
    <mc:Choice Requires="p14">
      <p:transition spd="slow" p14:dur="2000" advTm="117907"/>
    </mc:Choice>
    <mc:Fallback xmlns="">
      <p:transition spd="slow" advTm="11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45"/>
                </p:tgtEl>
              </p:cMediaNode>
            </p:video>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5"/>
                                        </p:tgtEl>
                                      </p:cBhvr>
                                    </p:cmd>
                                  </p:childTnLst>
                                </p:cTn>
                              </p:par>
                            </p:childTnLst>
                          </p:cTn>
                        </p:par>
                      </p:childTnLst>
                    </p:cTn>
                  </p:par>
                </p:childTnLst>
              </p:cTn>
              <p:nextCondLst>
                <p:cond evt="onClick" delay="0">
                  <p:tgtEl>
                    <p:spTgt spid="45"/>
                  </p:tgtEl>
                </p:cond>
              </p:nextCondLst>
            </p:seq>
          </p:childTnLst>
        </p:cTn>
      </p:par>
    </p:tnLst>
    <p:bldLst>
      <p:bldP spid="8" grpId="0"/>
      <p:bldP spid="16" grpId="0"/>
      <p:bldP spid="17" grpId="0"/>
      <p:bldP spid="20" grpId="0"/>
      <p:bldP spid="24" grpId="0"/>
      <p:bldP spid="25" grpId="0"/>
      <p:bldP spid="29" grpId="0"/>
      <p:bldP spid="33" grpId="0"/>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3.9|2|2.9|2.5|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393</Words>
  <Application>Microsoft Office PowerPoint</Application>
  <PresentationFormat>Widescreen</PresentationFormat>
  <Paragraphs>21</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Brush Script MT</vt:lpstr>
      <vt:lpstr>Calibri</vt:lpstr>
      <vt:lpstr>Calibri Light</vt:lpstr>
      <vt:lpstr>Office Theme</vt:lpstr>
      <vt:lpstr>SH2314 Medical Imaging Signals and Systems, Spring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Mats Persson</dc:creator>
  <cp:lastModifiedBy>Mats Persson</cp:lastModifiedBy>
  <cp:revision>9</cp:revision>
  <dcterms:created xsi:type="dcterms:W3CDTF">2021-03-08T10:04:07Z</dcterms:created>
  <dcterms:modified xsi:type="dcterms:W3CDTF">2021-03-08T11:08:56Z</dcterms:modified>
</cp:coreProperties>
</file>